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305" r:id="rId3"/>
    <p:sldId id="334" r:id="rId4"/>
    <p:sldId id="337" r:id="rId5"/>
    <p:sldId id="335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75" r:id="rId21"/>
    <p:sldId id="363" r:id="rId22"/>
    <p:sldId id="376" r:id="rId23"/>
    <p:sldId id="364" r:id="rId24"/>
    <p:sldId id="377" r:id="rId25"/>
    <p:sldId id="365" r:id="rId26"/>
    <p:sldId id="378" r:id="rId27"/>
    <p:sldId id="366" r:id="rId28"/>
    <p:sldId id="379" r:id="rId29"/>
    <p:sldId id="367" r:id="rId30"/>
    <p:sldId id="380" r:id="rId31"/>
    <p:sldId id="368" r:id="rId32"/>
    <p:sldId id="381" r:id="rId33"/>
    <p:sldId id="369" r:id="rId34"/>
    <p:sldId id="382" r:id="rId35"/>
    <p:sldId id="370" r:id="rId36"/>
    <p:sldId id="383" r:id="rId37"/>
    <p:sldId id="371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2" r:id="rId62"/>
    <p:sldId id="413" r:id="rId63"/>
    <p:sldId id="414" r:id="rId64"/>
    <p:sldId id="415" r:id="rId65"/>
    <p:sldId id="416" r:id="rId66"/>
    <p:sldId id="411" r:id="rId67"/>
    <p:sldId id="394" r:id="rId68"/>
    <p:sldId id="395" r:id="rId69"/>
    <p:sldId id="396" r:id="rId70"/>
    <p:sldId id="417" r:id="rId71"/>
    <p:sldId id="418" r:id="rId72"/>
    <p:sldId id="322" r:id="rId73"/>
    <p:sldId id="323" r:id="rId74"/>
  </p:sldIdLst>
  <p:sldSz cx="9144000" cy="6858000" type="screen4x3"/>
  <p:notesSz cx="6858000" cy="9144000"/>
  <p:defaultTextStyle>
    <a:defPPr>
      <a:defRPr lang="es-E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27272"/>
    <a:srgbClr val="575756"/>
    <a:srgbClr val="5A5A5A"/>
    <a:srgbClr val="606060"/>
    <a:srgbClr val="3A3A3A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3837" autoAdjust="0"/>
  </p:normalViewPr>
  <p:slideViewPr>
    <p:cSldViewPr snapToGrid="0" snapToObjects="1">
      <p:cViewPr varScale="1">
        <p:scale>
          <a:sx n="68" d="100"/>
          <a:sy n="68" d="100"/>
        </p:scale>
        <p:origin x="122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F7731-D008-4E99-B5C7-C7423E8C8F62}" type="datetimeFigureOut">
              <a:rPr lang="es-PE" smtClean="0"/>
              <a:t>29/10/2018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78E8D-0FF4-476E-9EDE-342BD5601C3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697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7" t="21265" r="10732" b="19208"/>
          <a:stretch>
            <a:fillRect/>
          </a:stretch>
        </p:blipFill>
        <p:spPr bwMode="auto">
          <a:xfrm>
            <a:off x="0" y="-58738"/>
            <a:ext cx="9251950" cy="691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>
            <a:spLocks noGrp="1"/>
          </p:cNvSpPr>
          <p:nvPr>
            <p:ph type="ctrTitle" idx="4294967295"/>
          </p:nvPr>
        </p:nvSpPr>
        <p:spPr>
          <a:xfrm>
            <a:off x="457200" y="2582863"/>
            <a:ext cx="7772400" cy="1470025"/>
          </a:xfrm>
          <a:ln>
            <a:solidFill>
              <a:srgbClr val="4F81BD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ES" altLang="es-PE" dirty="0" smtClean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2864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8DD8-AC45-48EF-8BE4-9B426C086254}" type="datetimeFigureOut">
              <a:rPr lang="es-ES" altLang="es-PE"/>
              <a:pPr>
                <a:defRPr/>
              </a:pPr>
              <a:t>29/10/2018</a:t>
            </a:fld>
            <a:endParaRPr lang="es-ES" alt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EE02D-1793-43E0-906B-5C2BB9A521C0}" type="slidenum">
              <a:rPr lang="es-ES" altLang="es-PE"/>
              <a:pPr>
                <a:defRPr/>
              </a:pPr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934896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CEA36-F8C3-4ACD-BB9C-8C2229ADE7D2}" type="datetimeFigureOut">
              <a:rPr lang="es-ES" altLang="es-PE"/>
              <a:pPr>
                <a:defRPr/>
              </a:pPr>
              <a:t>29/10/2018</a:t>
            </a:fld>
            <a:endParaRPr lang="es-ES" alt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F6412-BD1C-4E19-9BB9-BFF602BABAEA}" type="slidenum">
              <a:rPr lang="es-ES" altLang="es-PE"/>
              <a:pPr>
                <a:defRPr/>
              </a:pPr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1208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t="21381" r="11006" b="69244"/>
          <a:stretch>
            <a:fillRect/>
          </a:stretch>
        </p:blipFill>
        <p:spPr bwMode="auto">
          <a:xfrm>
            <a:off x="0" y="0"/>
            <a:ext cx="914241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73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9" t="21129" r="10568" b="22070"/>
          <a:stretch>
            <a:fillRect/>
          </a:stretch>
        </p:blipFill>
        <p:spPr bwMode="auto">
          <a:xfrm>
            <a:off x="-22225" y="-44450"/>
            <a:ext cx="9166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13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2" t="21394" r="10922" b="68924"/>
          <a:stretch>
            <a:fillRect/>
          </a:stretch>
        </p:blipFill>
        <p:spPr bwMode="auto">
          <a:xfrm>
            <a:off x="0" y="-3175"/>
            <a:ext cx="9128125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98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A5207-9138-473A-88A2-EABE470FBCD8}" type="datetimeFigureOut">
              <a:rPr lang="es-ES" altLang="es-PE"/>
              <a:pPr>
                <a:defRPr/>
              </a:pPr>
              <a:t>29/10/2018</a:t>
            </a:fld>
            <a:endParaRPr lang="es-ES" altLang="es-PE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E4824-63C5-43E6-97F4-BCEECE6C6019}" type="slidenum">
              <a:rPr lang="es-ES" altLang="es-PE"/>
              <a:pPr>
                <a:defRPr/>
              </a:pPr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241202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83A2C-54C4-45FC-AC06-8241627EAFE3}" type="datetimeFigureOut">
              <a:rPr lang="es-ES" altLang="es-PE"/>
              <a:pPr>
                <a:defRPr/>
              </a:pPr>
              <a:t>29/10/2018</a:t>
            </a:fld>
            <a:endParaRPr lang="es-ES" altLang="es-PE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0771B-B453-448D-AA95-684EA725E3EB}" type="slidenum">
              <a:rPr lang="es-ES" altLang="es-PE"/>
              <a:pPr>
                <a:defRPr/>
              </a:pPr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94514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C3C51-82D9-4489-B05B-D1717E627020}" type="datetimeFigureOut">
              <a:rPr lang="es-ES" altLang="es-PE"/>
              <a:pPr>
                <a:defRPr/>
              </a:pPr>
              <a:t>29/10/2018</a:t>
            </a:fld>
            <a:endParaRPr lang="es-ES" altLang="es-PE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5D0E6-EC60-4DC0-BC50-34BAC2CEBEC3}" type="slidenum">
              <a:rPr lang="es-ES" altLang="es-PE"/>
              <a:pPr>
                <a:defRPr/>
              </a:pPr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419484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F3575-86ED-4F0E-BE53-D1861972A934}" type="datetimeFigureOut">
              <a:rPr lang="es-ES" altLang="es-PE"/>
              <a:pPr>
                <a:defRPr/>
              </a:pPr>
              <a:t>29/10/2018</a:t>
            </a:fld>
            <a:endParaRPr lang="es-ES" altLang="es-PE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084D-2FF2-43DD-9BBA-87CA7ACF333A}" type="slidenum">
              <a:rPr lang="es-ES" altLang="es-PE"/>
              <a:pPr>
                <a:defRPr/>
              </a:pPr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4030783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BB670-2C6C-48CE-A7D5-E6E2383961CE}" type="datetimeFigureOut">
              <a:rPr lang="es-ES" altLang="es-PE"/>
              <a:pPr>
                <a:defRPr/>
              </a:pPr>
              <a:t>29/10/2018</a:t>
            </a:fld>
            <a:endParaRPr lang="es-ES" altLang="es-PE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FD6D0-2D42-4E68-85E1-7EBCCFA6520E}" type="slidenum">
              <a:rPr lang="es-ES" altLang="es-PE"/>
              <a:pPr>
                <a:defRPr/>
              </a:pPr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322511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PE" smtClean="0"/>
              <a:t>Clic para editar título</a:t>
            </a:r>
            <a:endParaRPr lang="es-ES" altLang="es-PE" smtClean="0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PE" smtClean="0"/>
              <a:t>Haga clic para modificar el estilo de texto del patrón</a:t>
            </a:r>
          </a:p>
          <a:p>
            <a:pPr lvl="1"/>
            <a:r>
              <a:rPr lang="es-ES_tradnl" altLang="es-PE" smtClean="0"/>
              <a:t>Segundo nivel</a:t>
            </a:r>
          </a:p>
          <a:p>
            <a:pPr lvl="2"/>
            <a:r>
              <a:rPr lang="es-ES_tradnl" altLang="es-PE" smtClean="0"/>
              <a:t>Tercer nivel</a:t>
            </a:r>
          </a:p>
          <a:p>
            <a:pPr lvl="3"/>
            <a:r>
              <a:rPr lang="es-ES_tradnl" altLang="es-PE" smtClean="0"/>
              <a:t>Cuarto nivel</a:t>
            </a:r>
          </a:p>
          <a:p>
            <a:pPr lvl="4"/>
            <a:r>
              <a:rPr lang="es-ES_tradnl" altLang="es-PE" smtClean="0"/>
              <a:t>Quinto nivel</a:t>
            </a:r>
            <a:endParaRPr lang="es-ES" altLang="es-PE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6A2DD2-9ACB-40E4-99F4-EB968E6F01AB}" type="datetimeFigureOut">
              <a:rPr lang="es-ES" altLang="es-PE"/>
              <a:pPr>
                <a:defRPr/>
              </a:pPr>
              <a:t>29/10/2018</a:t>
            </a:fld>
            <a:endParaRPr lang="es-ES" alt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8274D18-23F6-4000-A96C-71A6FCB12511}" type="slidenum">
              <a:rPr lang="es-ES" altLang="es-PE"/>
              <a:pPr>
                <a:defRPr/>
              </a:pPr>
              <a:t>‹Nº›</a:t>
            </a:fld>
            <a:endParaRPr lang="es-ES" alt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ctrTitle" idx="4294967295"/>
          </p:nvPr>
        </p:nvSpPr>
        <p:spPr>
          <a:xfrm>
            <a:off x="0" y="2286967"/>
            <a:ext cx="9254967" cy="2250101"/>
          </a:xfrm>
          <a:ln>
            <a:noFill/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lang="es-ES" altLang="es-PE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FUNDAMENTOS EN</a:t>
            </a:r>
            <a:br>
              <a:rPr lang="es-ES" altLang="es-PE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altLang="es-PE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EMPRESARIAL </a:t>
            </a:r>
            <a:r>
              <a:rPr lang="es-ES" altLang="es-PE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altLang="es-PE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altLang="es-P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altLang="es-P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altLang="es-PE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 de Sistemas de Información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¿Qué es Gestión de proyectos?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0" y="1624702"/>
            <a:ext cx="7831933" cy="431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¿Qué es Gestión de proyectos?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74" y="1731674"/>
            <a:ext cx="7321426" cy="4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8" y="1136711"/>
            <a:ext cx="8491857" cy="55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PMO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s-ES" dirty="0" smtClean="0">
                <a:solidFill>
                  <a:srgbClr val="FF0000"/>
                </a:solidFill>
              </a:rPr>
              <a:t> Oficina de Proyectos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174"/>
            <a:ext cx="9144000" cy="44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Ciclo de Vida de los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4514" y="1494842"/>
            <a:ext cx="8853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Los niveles de costo y personal son bajos al inicio, altos durante las fases intermedias, y caen </a:t>
            </a:r>
          </a:p>
          <a:p>
            <a:r>
              <a:rPr lang="es-ES" dirty="0" smtClean="0"/>
              <a:t>rápidamente al final.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247900"/>
            <a:ext cx="8445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Ciclo de Vida de los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4514" y="1494842"/>
            <a:ext cx="8096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 capacidad de los interesados de influenciar las características finales del producto </a:t>
            </a:r>
          </a:p>
          <a:p>
            <a:r>
              <a:rPr lang="es-ES" dirty="0" smtClean="0"/>
              <a:t>es mayor al inicio, y luego se reduce, esto es debido al costo de los cambios. 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362200"/>
            <a:ext cx="7747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Ciclo de Vida de los proyectos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271430"/>
            <a:ext cx="6565900" cy="381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Fases de los proyectos</a:t>
            </a:r>
            <a:endParaRPr lang="es-ES" dirty="0">
              <a:solidFill>
                <a:srgbClr val="FF0000"/>
              </a:solidFill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850900" y="2178050"/>
            <a:ext cx="7620000" cy="3917950"/>
            <a:chOff x="850900" y="2178050"/>
            <a:chExt cx="7620000" cy="391795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3500" y="2413000"/>
              <a:ext cx="6896100" cy="3175000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/>
          </p:nvSpPr>
          <p:spPr>
            <a:xfrm>
              <a:off x="850900" y="2209800"/>
              <a:ext cx="1130300" cy="1676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889000" y="4419600"/>
              <a:ext cx="1130300" cy="1676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1181100" y="5480050"/>
              <a:ext cx="1130300" cy="2222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90600" y="5314950"/>
              <a:ext cx="1130300" cy="2222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7327900" y="4521200"/>
              <a:ext cx="1130300" cy="10668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7340600" y="2178050"/>
              <a:ext cx="1130300" cy="135255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5409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877" y="-6289"/>
            <a:ext cx="4575555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42 procesos de la Gestión de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4140200" y="546100"/>
            <a:ext cx="4914900" cy="898345"/>
          </a:xfrm>
          <a:prstGeom prst="roundRect">
            <a:avLst/>
          </a:prstGeom>
          <a:noFill/>
          <a:ln w="76200" cmpd="sng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09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00"/>
            <a:ext cx="9144000" cy="378947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Gestión de la Integración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 txBox="1">
            <a:spLocks/>
          </p:cNvSpPr>
          <p:nvPr/>
        </p:nvSpPr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s-ES" alt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SEMANA </a:t>
            </a:r>
            <a:r>
              <a:rPr lang="es-ES" alt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ES" altLang="es-P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alt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Sesión 1</a:t>
            </a:r>
          </a:p>
          <a:p>
            <a:r>
              <a:rPr lang="es-ES" altLang="es-PE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Unidad 4</a:t>
            </a:r>
          </a:p>
          <a:p>
            <a:endParaRPr lang="es-ES" altLang="es-P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alt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Logros</a:t>
            </a:r>
          </a:p>
          <a:p>
            <a:pPr marL="514350" indent="-514350">
              <a:buFont typeface="+mj-lt"/>
              <a:buAutoNum type="arabicPeriod"/>
            </a:pPr>
            <a:r>
              <a:rPr lang="es-ES" alt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Gestión de Proyectos y Programas</a:t>
            </a:r>
          </a:p>
          <a:p>
            <a:pPr marL="514350" indent="-514350">
              <a:buFont typeface="+mj-lt"/>
              <a:buAutoNum type="arabicPeriod"/>
            </a:pPr>
            <a:r>
              <a:rPr lang="es-ES" alt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Gestión de Riesgos</a:t>
            </a:r>
          </a:p>
          <a:p>
            <a:pPr marL="514350" indent="-514350">
              <a:buFont typeface="+mj-lt"/>
              <a:buAutoNum type="arabicPeriod"/>
            </a:pPr>
            <a:r>
              <a:rPr lang="es-ES" alt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Administración del Portafolio</a:t>
            </a:r>
          </a:p>
        </p:txBody>
      </p:sp>
    </p:spTree>
    <p:extLst>
      <p:ext uri="{BB962C8B-B14F-4D97-AF65-F5344CB8AC3E}">
        <p14:creationId xmlns:p14="http://schemas.microsoft.com/office/powerpoint/2010/main" val="32797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77" y="-6289"/>
            <a:ext cx="4575555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42 procesos de la Gestión de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140200" y="1257300"/>
            <a:ext cx="4914900" cy="758645"/>
          </a:xfrm>
          <a:prstGeom prst="roundRect">
            <a:avLst/>
          </a:prstGeom>
          <a:noFill/>
          <a:ln w="76200" cmpd="sng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4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Gestión del Alcance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37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77" y="-6289"/>
            <a:ext cx="4575555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42 procesos de la Gestión de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140200" y="1917700"/>
            <a:ext cx="4914900" cy="1231900"/>
          </a:xfrm>
          <a:prstGeom prst="roundRect">
            <a:avLst/>
          </a:prstGeom>
          <a:noFill/>
          <a:ln w="76200" cmpd="sng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4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Gestión del Tiempo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358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77" y="-6289"/>
            <a:ext cx="4575555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42 procesos de la Gestión de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140200" y="2882900"/>
            <a:ext cx="4914900" cy="758645"/>
          </a:xfrm>
          <a:prstGeom prst="roundRect">
            <a:avLst/>
          </a:prstGeom>
          <a:noFill/>
          <a:ln w="76200" cmpd="sng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4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Gestión de Costos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8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77" y="-6289"/>
            <a:ext cx="4575555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42 procesos de la Gestión de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140200" y="3340100"/>
            <a:ext cx="4914900" cy="758645"/>
          </a:xfrm>
          <a:prstGeom prst="roundRect">
            <a:avLst/>
          </a:prstGeom>
          <a:noFill/>
          <a:ln w="76200" cmpd="sng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4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Gestión de la Calidad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77" y="-6289"/>
            <a:ext cx="4575555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42 procesos de la Gestión de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140200" y="3873500"/>
            <a:ext cx="4914900" cy="758645"/>
          </a:xfrm>
          <a:prstGeom prst="roundRect">
            <a:avLst/>
          </a:prstGeom>
          <a:noFill/>
          <a:ln w="76200" cmpd="sng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4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Gestión de Recursos Humanos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9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ctrTitle" idx="4294967295"/>
          </p:nvPr>
        </p:nvSpPr>
        <p:spPr>
          <a:xfrm>
            <a:off x="0" y="2286967"/>
            <a:ext cx="9254967" cy="2250101"/>
          </a:xfrm>
          <a:ln>
            <a:noFill/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lang="es-ES" altLang="es-PE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LOGROS</a:t>
            </a:r>
            <a:r>
              <a:rPr lang="es-ES" altLang="es-PE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altLang="es-PE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altLang="es-PE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altLang="es-PE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altLang="es-PE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FAE - Ingeniería de Sistemas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288310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77" y="-6289"/>
            <a:ext cx="4575555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42 procesos de la Gestión de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140200" y="4483100"/>
            <a:ext cx="4914900" cy="758645"/>
          </a:xfrm>
          <a:prstGeom prst="roundRect">
            <a:avLst/>
          </a:prstGeom>
          <a:noFill/>
          <a:ln w="76200" cmpd="sng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4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Gestión de las Comunicaciones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200"/>
            <a:ext cx="9144000" cy="404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77" y="-6289"/>
            <a:ext cx="4575555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42 procesos de la Gestión de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140200" y="5118100"/>
            <a:ext cx="4914900" cy="1358900"/>
          </a:xfrm>
          <a:prstGeom prst="roundRect">
            <a:avLst/>
          </a:prstGeom>
          <a:noFill/>
          <a:ln w="76200" cmpd="sng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4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Gestión de Riesgos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44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77" y="-6289"/>
            <a:ext cx="4575555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42 procesos de la Gestión de proyectos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140200" y="6311900"/>
            <a:ext cx="4914900" cy="530045"/>
          </a:xfrm>
          <a:prstGeom prst="roundRect">
            <a:avLst/>
          </a:prstGeom>
          <a:noFill/>
          <a:ln w="76200" cmpd="sng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43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Gestión de Adquisiciones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7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ctrTitle" idx="4294967295"/>
          </p:nvPr>
        </p:nvSpPr>
        <p:spPr>
          <a:xfrm>
            <a:off x="0" y="2286967"/>
            <a:ext cx="9254967" cy="2250101"/>
          </a:xfrm>
          <a:ln>
            <a:noFill/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lang="es-ES" altLang="es-PE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altLang="es-PE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Riesgos</a:t>
            </a:r>
            <a:r>
              <a:rPr lang="es-ES" altLang="es-PE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altLang="es-PE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altLang="es-PE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FAE - Ingeniería de Sistemas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161529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Riesgos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47799"/>
            <a:ext cx="8191500" cy="47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Riesgos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18" y="1727200"/>
            <a:ext cx="7678382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Riesgos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7" y="1879599"/>
            <a:ext cx="8605603" cy="400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Logros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 bwMode="auto">
          <a:xfrm>
            <a:off x="0" y="1183354"/>
            <a:ext cx="9144000" cy="552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</a:pPr>
            <a:r>
              <a:rPr lang="es-PE" sz="1800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Definir los conceptos básicos de proyectos y programas y la gestión riesgos y su importancia.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PE" sz="1800" b="1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endParaRPr lang="es-PE" sz="14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Riesgos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3" y="1308099"/>
            <a:ext cx="8669537" cy="55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Riesgos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435099"/>
            <a:ext cx="7137400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Riesgos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73200"/>
            <a:ext cx="7874000" cy="46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8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ctrTitle" idx="4294967295"/>
          </p:nvPr>
        </p:nvSpPr>
        <p:spPr>
          <a:xfrm>
            <a:off x="0" y="2286967"/>
            <a:ext cx="9254967" cy="2250101"/>
          </a:xfrm>
          <a:ln>
            <a:noFill/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lang="es-ES" altLang="es-PE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  <a:r>
              <a:rPr lang="es-ES" altLang="es-PE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altLang="es-PE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altLang="es-PE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FAE - Ingeniería de Sistemas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352689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pic>
        <p:nvPicPr>
          <p:cNvPr id="4" name="Picture 2" descr="portfolioManagement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12" y="1230372"/>
            <a:ext cx="5121760" cy="523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37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9750" y="90805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PE" sz="3600" smtClean="0">
                <a:latin typeface="Book Antiqua" charset="0"/>
              </a:rPr>
              <a:t>Inventario Actual de Sistemas</a:t>
            </a:r>
            <a:endParaRPr lang="es-ES" sz="3600" dirty="0">
              <a:latin typeface="Book Antiqua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9750" y="2460744"/>
            <a:ext cx="8001000" cy="353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400" dirty="0" smtClean="0">
                <a:latin typeface="Book Antiqua" charset="0"/>
              </a:rPr>
              <a:t>Aplicaciones</a:t>
            </a:r>
          </a:p>
          <a:p>
            <a:r>
              <a:rPr lang="es-PE" sz="2400" dirty="0" smtClean="0">
                <a:latin typeface="Book Antiqua" charset="0"/>
              </a:rPr>
              <a:t>Infraestructura</a:t>
            </a:r>
          </a:p>
          <a:p>
            <a:r>
              <a:rPr lang="es-PE" sz="2400" dirty="0" smtClean="0">
                <a:latin typeface="Book Antiqua" charset="0"/>
              </a:rPr>
              <a:t>Procesos Automatizados</a:t>
            </a:r>
          </a:p>
          <a:p>
            <a:r>
              <a:rPr lang="es-PE" sz="2400" dirty="0" smtClean="0">
                <a:latin typeface="Book Antiqua" charset="0"/>
              </a:rPr>
              <a:t>Herramientas</a:t>
            </a:r>
            <a:endParaRPr lang="es-ES" sz="2400" dirty="0"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pic>
        <p:nvPicPr>
          <p:cNvPr id="3" name="Picture 2" descr="portfolioManagementPlan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07" y="1136710"/>
            <a:ext cx="4734632" cy="572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9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36711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000" smtClean="0">
                <a:latin typeface="Book Antiqua" charset="0"/>
              </a:rPr>
              <a:t>Artefactos PM</a:t>
            </a:r>
            <a:endParaRPr lang="es-ES" sz="2000">
              <a:latin typeface="Book Antiqua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2051111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s-PE" sz="2000" dirty="0" smtClean="0">
                <a:latin typeface="Book Antiqua" charset="0"/>
              </a:rPr>
              <a:t>¿Qué? Cartera de Proyectos / Definición Programas Proyectos y Productos / Diagrama de Paquetes / Descripción de Productos por Programa / Diagramas de Casos de Uso.</a:t>
            </a:r>
            <a:br>
              <a:rPr lang="es-PE" sz="2000" dirty="0" smtClean="0">
                <a:latin typeface="Book Antiqua" charset="0"/>
              </a:rPr>
            </a:br>
            <a:endParaRPr lang="es-PE" sz="2000" dirty="0" smtClean="0">
              <a:latin typeface="Book Antiqua" charset="0"/>
            </a:endParaRPr>
          </a:p>
          <a:p>
            <a:pPr>
              <a:lnSpc>
                <a:spcPct val="80000"/>
              </a:lnSpc>
            </a:pPr>
            <a:r>
              <a:rPr lang="es-PE" sz="2000" dirty="0" smtClean="0">
                <a:latin typeface="Book Antiqua" charset="0"/>
              </a:rPr>
              <a:t>¿Cómo? Mapeo Procesos de Negocio vs Productos Priorización de Productos / Malla Relacional de Productos /  Malla Relacional por CU / Diagramas de Integración </a:t>
            </a:r>
            <a:br>
              <a:rPr lang="es-PE" sz="2000" dirty="0" smtClean="0">
                <a:latin typeface="Book Antiqua" charset="0"/>
              </a:rPr>
            </a:br>
            <a:endParaRPr lang="es-PE" sz="2000" dirty="0" smtClean="0">
              <a:latin typeface="Book Antiqua" charset="0"/>
            </a:endParaRPr>
          </a:p>
          <a:p>
            <a:pPr>
              <a:lnSpc>
                <a:spcPct val="80000"/>
              </a:lnSpc>
            </a:pPr>
            <a:r>
              <a:rPr lang="es-PE" sz="2000" dirty="0" smtClean="0">
                <a:latin typeface="Book Antiqua" charset="0"/>
              </a:rPr>
              <a:t>¿Dónde? Despliegue de Proyectos</a:t>
            </a:r>
            <a:br>
              <a:rPr lang="es-PE" sz="2000" dirty="0" smtClean="0">
                <a:latin typeface="Book Antiqua" charset="0"/>
              </a:rPr>
            </a:br>
            <a:endParaRPr lang="es-PE" sz="2000" dirty="0" smtClean="0">
              <a:latin typeface="Book Antiqua" charset="0"/>
            </a:endParaRPr>
          </a:p>
          <a:p>
            <a:pPr>
              <a:lnSpc>
                <a:spcPct val="80000"/>
              </a:lnSpc>
            </a:pPr>
            <a:r>
              <a:rPr lang="es-PE" sz="2000" dirty="0" smtClean="0">
                <a:latin typeface="Book Antiqua" charset="0"/>
              </a:rPr>
              <a:t>¿Quién? Plan de Trabajo</a:t>
            </a:r>
            <a:br>
              <a:rPr lang="es-PE" sz="2000" dirty="0" smtClean="0">
                <a:latin typeface="Book Antiqua" charset="0"/>
              </a:rPr>
            </a:br>
            <a:endParaRPr lang="es-PE" sz="2000" dirty="0" smtClean="0">
              <a:latin typeface="Book Antiqua" charset="0"/>
            </a:endParaRPr>
          </a:p>
          <a:p>
            <a:pPr>
              <a:lnSpc>
                <a:spcPct val="80000"/>
              </a:lnSpc>
            </a:pPr>
            <a:r>
              <a:rPr lang="es-PE" sz="2000" dirty="0" smtClean="0">
                <a:latin typeface="Book Antiqua" charset="0"/>
              </a:rPr>
              <a:t>¿Cuándo? Estimación de Esfuerzo / Tableros de Control de Aplicaciones / Cuadro de Control del Portafolio </a:t>
            </a:r>
            <a:br>
              <a:rPr lang="es-PE" sz="2000" dirty="0" smtClean="0">
                <a:latin typeface="Book Antiqua" charset="0"/>
              </a:rPr>
            </a:br>
            <a:endParaRPr lang="es-PE" sz="2000" dirty="0" smtClean="0">
              <a:latin typeface="Book Antiqua" charset="0"/>
            </a:endParaRPr>
          </a:p>
          <a:p>
            <a:pPr>
              <a:lnSpc>
                <a:spcPct val="80000"/>
              </a:lnSpc>
            </a:pPr>
            <a:r>
              <a:rPr lang="es-PE" sz="2000" dirty="0" smtClean="0">
                <a:latin typeface="Book Antiqua" charset="0"/>
              </a:rPr>
              <a:t>¿Por qué? Documento de Visión IT</a:t>
            </a:r>
          </a:p>
          <a:p>
            <a:pPr>
              <a:lnSpc>
                <a:spcPct val="80000"/>
              </a:lnSpc>
            </a:pPr>
            <a:endParaRPr lang="es-ES" sz="2000" dirty="0"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39329"/>
            <a:ext cx="7313613" cy="44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000" smtClean="0">
                <a:latin typeface="Book Antiqua" charset="0"/>
              </a:rPr>
              <a:t>Descomposición Funcional</a:t>
            </a:r>
            <a:endParaRPr lang="es-ES" sz="2000">
              <a:latin typeface="Book Antiqua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2307750"/>
            <a:ext cx="1752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400">
                <a:latin typeface="Verdana" charset="0"/>
              </a:rPr>
              <a:t>Gestión de ordenes</a:t>
            </a:r>
            <a:endParaRPr lang="es-ES" sz="1400">
              <a:latin typeface="Verdana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81200" y="2307750"/>
            <a:ext cx="2057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400">
                <a:latin typeface="Verdana" charset="0"/>
              </a:rPr>
              <a:t>Gestión de Distribución</a:t>
            </a:r>
            <a:endParaRPr lang="es-ES" sz="1400">
              <a:latin typeface="Verdana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191000" y="2307750"/>
            <a:ext cx="1600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400">
                <a:latin typeface="Verdana" charset="0"/>
              </a:rPr>
              <a:t>Gestión de Pago</a:t>
            </a:r>
            <a:endParaRPr lang="es-ES" sz="1400">
              <a:latin typeface="Verdana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609600" y="21553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2819400" y="21553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4876800" y="21553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609600" y="215535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0" y="505095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2133600" y="2764950"/>
            <a:ext cx="1981200" cy="3856038"/>
            <a:chOff x="1968" y="1200"/>
            <a:chExt cx="1248" cy="2429"/>
          </a:xfrm>
        </p:grpSpPr>
        <p:grpSp>
          <p:nvGrpSpPr>
            <p:cNvPr id="13" name="Group 26"/>
            <p:cNvGrpSpPr>
              <a:grpSpLocks/>
            </p:cNvGrpSpPr>
            <p:nvPr/>
          </p:nvGrpSpPr>
          <p:grpSpPr bwMode="auto">
            <a:xfrm>
              <a:off x="1968" y="1200"/>
              <a:ext cx="1248" cy="2429"/>
              <a:chOff x="1968" y="1632"/>
              <a:chExt cx="1248" cy="2429"/>
            </a:xfrm>
          </p:grpSpPr>
          <p:sp>
            <p:nvSpPr>
              <p:cNvPr id="18" name="Text Box 27"/>
              <p:cNvSpPr txBox="1">
                <a:spLocks noChangeArrowheads="1"/>
              </p:cNvSpPr>
              <p:nvPr/>
            </p:nvSpPr>
            <p:spPr bwMode="auto">
              <a:xfrm>
                <a:off x="2112" y="1872"/>
                <a:ext cx="1104" cy="2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s-PE" sz="1200">
                    <a:latin typeface="Verdana" charset="0"/>
                  </a:rPr>
                  <a:t>Administración de Canales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>
                    <a:latin typeface="Verdana" charset="0"/>
                  </a:rPr>
                  <a:t>Control de Transporte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>
                    <a:latin typeface="Verdana" charset="0"/>
                  </a:rPr>
                  <a:t>Contratos de servicios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>
                    <a:latin typeface="Verdana" charset="0"/>
                  </a:rPr>
                  <a:t>Administración de entregas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>
                    <a:latin typeface="Verdana" charset="0"/>
                  </a:rPr>
                  <a:t>Control de recepción de mercadería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 b="1">
                    <a:solidFill>
                      <a:srgbClr val="CC3300"/>
                    </a:solidFill>
                    <a:latin typeface="Verdana" charset="0"/>
                  </a:rPr>
                  <a:t>E-retailing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 b="1">
                    <a:solidFill>
                      <a:srgbClr val="CC3300"/>
                    </a:solidFill>
                    <a:latin typeface="Verdana" charset="0"/>
                  </a:rPr>
                  <a:t>SRM Transportes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 b="1">
                    <a:solidFill>
                      <a:srgbClr val="CC3300"/>
                    </a:solidFill>
                    <a:latin typeface="Verdana" charset="0"/>
                  </a:rPr>
                  <a:t>Proyecciones de servicios</a:t>
                </a:r>
                <a:endParaRPr lang="es-ES" sz="1200" b="1">
                  <a:solidFill>
                    <a:srgbClr val="CC3300"/>
                  </a:solidFill>
                  <a:latin typeface="Verdana" charset="0"/>
                </a:endParaRPr>
              </a:p>
            </p:txBody>
          </p:sp>
          <p:sp>
            <p:nvSpPr>
              <p:cNvPr id="19" name="Line 28"/>
              <p:cNvSpPr>
                <a:spLocks noChangeShapeType="1"/>
              </p:cNvSpPr>
              <p:nvPr/>
            </p:nvSpPr>
            <p:spPr bwMode="auto">
              <a:xfrm>
                <a:off x="1968" y="1824"/>
                <a:ext cx="0" cy="1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Line 29"/>
              <p:cNvSpPr>
                <a:spLocks noChangeShapeType="1"/>
              </p:cNvSpPr>
              <p:nvPr/>
            </p:nvSpPr>
            <p:spPr bwMode="auto">
              <a:xfrm>
                <a:off x="1968" y="326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Line 30"/>
              <p:cNvSpPr>
                <a:spLocks noChangeShapeType="1"/>
              </p:cNvSpPr>
              <p:nvPr/>
            </p:nvSpPr>
            <p:spPr bwMode="auto">
              <a:xfrm>
                <a:off x="1968" y="288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Line 31"/>
              <p:cNvSpPr>
                <a:spLocks noChangeShapeType="1"/>
              </p:cNvSpPr>
              <p:nvPr/>
            </p:nvSpPr>
            <p:spPr bwMode="auto">
              <a:xfrm>
                <a:off x="1968" y="259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Line 32"/>
              <p:cNvSpPr>
                <a:spLocks noChangeShapeType="1"/>
              </p:cNvSpPr>
              <p:nvPr/>
            </p:nvSpPr>
            <p:spPr bwMode="auto">
              <a:xfrm>
                <a:off x="1968" y="2304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Line 33"/>
              <p:cNvSpPr>
                <a:spLocks noChangeShapeType="1"/>
              </p:cNvSpPr>
              <p:nvPr/>
            </p:nvSpPr>
            <p:spPr bwMode="auto">
              <a:xfrm>
                <a:off x="1968" y="2016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Line 34"/>
              <p:cNvSpPr>
                <a:spLocks noChangeShapeType="1"/>
              </p:cNvSpPr>
              <p:nvPr/>
            </p:nvSpPr>
            <p:spPr bwMode="auto">
              <a:xfrm>
                <a:off x="1968" y="182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Line 35"/>
              <p:cNvSpPr>
                <a:spLocks noChangeShapeType="1"/>
              </p:cNvSpPr>
              <p:nvPr/>
            </p:nvSpPr>
            <p:spPr bwMode="auto">
              <a:xfrm flipV="1">
                <a:off x="2400" y="163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>
              <a:off x="1968" y="2832"/>
              <a:ext cx="0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Line 37"/>
            <p:cNvSpPr>
              <a:spLocks noChangeShapeType="1"/>
            </p:cNvSpPr>
            <p:nvPr/>
          </p:nvSpPr>
          <p:spPr bwMode="auto">
            <a:xfrm>
              <a:off x="1968" y="3456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Line 38"/>
            <p:cNvSpPr>
              <a:spLocks noChangeShapeType="1"/>
            </p:cNvSpPr>
            <p:nvPr/>
          </p:nvSpPr>
          <p:spPr bwMode="auto">
            <a:xfrm>
              <a:off x="1968" y="3264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Line 39"/>
            <p:cNvSpPr>
              <a:spLocks noChangeShapeType="1"/>
            </p:cNvSpPr>
            <p:nvPr/>
          </p:nvSpPr>
          <p:spPr bwMode="auto">
            <a:xfrm>
              <a:off x="1968" y="307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9" name="Rectangle 52"/>
          <p:cNvSpPr>
            <a:spLocks noChangeArrowheads="1"/>
          </p:cNvSpPr>
          <p:nvPr/>
        </p:nvSpPr>
        <p:spPr bwMode="auto">
          <a:xfrm>
            <a:off x="1905000" y="1698150"/>
            <a:ext cx="3733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800">
                <a:latin typeface="Verdana" charset="0"/>
              </a:rPr>
              <a:t>Gestión de Ventas</a:t>
            </a:r>
            <a:endParaRPr lang="es-ES" sz="1800">
              <a:latin typeface="Verdana" charset="0"/>
            </a:endParaRPr>
          </a:p>
        </p:txBody>
      </p:sp>
      <p:grpSp>
        <p:nvGrpSpPr>
          <p:cNvPr id="40" name="Group 53"/>
          <p:cNvGrpSpPr>
            <a:grpSpLocks/>
          </p:cNvGrpSpPr>
          <p:nvPr/>
        </p:nvGrpSpPr>
        <p:grpSpPr bwMode="auto">
          <a:xfrm>
            <a:off x="4876800" y="2155350"/>
            <a:ext cx="4191000" cy="609600"/>
            <a:chOff x="3072" y="816"/>
            <a:chExt cx="2640" cy="384"/>
          </a:xfrm>
        </p:grpSpPr>
        <p:sp>
          <p:nvSpPr>
            <p:cNvPr id="41" name="Line 54"/>
            <p:cNvSpPr>
              <a:spLocks noChangeShapeType="1"/>
            </p:cNvSpPr>
            <p:nvPr/>
          </p:nvSpPr>
          <p:spPr bwMode="auto">
            <a:xfrm>
              <a:off x="3072" y="816"/>
              <a:ext cx="235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Rectangle 55"/>
            <p:cNvSpPr>
              <a:spLocks noChangeArrowheads="1"/>
            </p:cNvSpPr>
            <p:nvPr/>
          </p:nvSpPr>
          <p:spPr bwMode="auto">
            <a:xfrm>
              <a:off x="3840" y="912"/>
              <a:ext cx="864" cy="288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s-PE" sz="1200" b="1">
                  <a:solidFill>
                    <a:schemeClr val="bg1"/>
                  </a:solidFill>
                  <a:latin typeface="Verdana" charset="0"/>
                </a:rPr>
                <a:t>SCM</a:t>
              </a:r>
              <a:endParaRPr lang="es-ES" sz="1200" b="1">
                <a:solidFill>
                  <a:schemeClr val="bg1"/>
                </a:solidFill>
                <a:latin typeface="Verdana" charset="0"/>
              </a:endParaRPr>
            </a:p>
          </p:txBody>
        </p:sp>
        <p:sp>
          <p:nvSpPr>
            <p:cNvPr id="43" name="Rectangle 56"/>
            <p:cNvSpPr>
              <a:spLocks noChangeArrowheads="1"/>
            </p:cNvSpPr>
            <p:nvPr/>
          </p:nvSpPr>
          <p:spPr bwMode="auto">
            <a:xfrm>
              <a:off x="4848" y="912"/>
              <a:ext cx="864" cy="288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s-PE" sz="1000" b="1">
                  <a:solidFill>
                    <a:schemeClr val="bg1"/>
                  </a:solidFill>
                  <a:latin typeface="Verdana" charset="0"/>
                </a:rPr>
                <a:t>Investigación de </a:t>
              </a:r>
            </a:p>
            <a:p>
              <a:r>
                <a:rPr lang="es-PE" sz="1000" b="1">
                  <a:solidFill>
                    <a:schemeClr val="bg1"/>
                  </a:solidFill>
                  <a:latin typeface="Verdana" charset="0"/>
                </a:rPr>
                <a:t>Nuevos Mercados</a:t>
              </a:r>
              <a:endParaRPr lang="es-ES" sz="1000" b="1">
                <a:solidFill>
                  <a:schemeClr val="bg1"/>
                </a:solidFill>
                <a:latin typeface="Verdana" charset="0"/>
              </a:endParaRPr>
            </a:p>
          </p:txBody>
        </p:sp>
        <p:sp>
          <p:nvSpPr>
            <p:cNvPr id="44" name="Line 57"/>
            <p:cNvSpPr>
              <a:spLocks noChangeShapeType="1"/>
            </p:cNvSpPr>
            <p:nvPr/>
          </p:nvSpPr>
          <p:spPr bwMode="auto">
            <a:xfrm flipV="1">
              <a:off x="4272" y="816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Line 58"/>
            <p:cNvSpPr>
              <a:spLocks noChangeShapeType="1"/>
            </p:cNvSpPr>
            <p:nvPr/>
          </p:nvSpPr>
          <p:spPr bwMode="auto">
            <a:xfrm flipV="1">
              <a:off x="5424" y="816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46" name="Group 71"/>
          <p:cNvGrpSpPr>
            <a:grpSpLocks/>
          </p:cNvGrpSpPr>
          <p:nvPr/>
        </p:nvGrpSpPr>
        <p:grpSpPr bwMode="auto">
          <a:xfrm>
            <a:off x="7848600" y="2764950"/>
            <a:ext cx="1295400" cy="2757488"/>
            <a:chOff x="4944" y="1200"/>
            <a:chExt cx="816" cy="1737"/>
          </a:xfrm>
        </p:grpSpPr>
        <p:sp>
          <p:nvSpPr>
            <p:cNvPr id="47" name="Text Box 72"/>
            <p:cNvSpPr txBox="1">
              <a:spLocks noChangeArrowheads="1"/>
            </p:cNvSpPr>
            <p:nvPr/>
          </p:nvSpPr>
          <p:spPr bwMode="auto">
            <a:xfrm>
              <a:off x="5088" y="1440"/>
              <a:ext cx="672" cy="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s-PE" sz="1200" b="1">
                  <a:solidFill>
                    <a:srgbClr val="CC3300"/>
                  </a:solidFill>
                  <a:latin typeface="Verdana" charset="0"/>
                </a:rPr>
                <a:t>Impl Data Mart ventas</a:t>
              </a:r>
            </a:p>
            <a:p>
              <a:pPr algn="l">
                <a:spcBef>
                  <a:spcPct val="50000"/>
                </a:spcBef>
              </a:pPr>
              <a:r>
                <a:rPr lang="es-PE" sz="1200" b="1">
                  <a:solidFill>
                    <a:srgbClr val="CC3300"/>
                  </a:solidFill>
                  <a:latin typeface="Verdana" charset="0"/>
                </a:rPr>
                <a:t>Analisis de Nuevos patrones comportamiento</a:t>
              </a:r>
            </a:p>
            <a:p>
              <a:pPr algn="l">
                <a:spcBef>
                  <a:spcPct val="50000"/>
                </a:spcBef>
              </a:pPr>
              <a:endParaRPr lang="es-PE" sz="1200" b="1">
                <a:solidFill>
                  <a:srgbClr val="CC3300"/>
                </a:solidFill>
                <a:latin typeface="Verdana" charset="0"/>
              </a:endParaRPr>
            </a:p>
            <a:p>
              <a:pPr algn="l">
                <a:spcBef>
                  <a:spcPct val="50000"/>
                </a:spcBef>
              </a:pPr>
              <a:endParaRPr lang="es-ES" sz="1200" b="1">
                <a:solidFill>
                  <a:srgbClr val="CC3300"/>
                </a:solidFill>
                <a:latin typeface="Verdana" charset="0"/>
              </a:endParaRPr>
            </a:p>
          </p:txBody>
        </p:sp>
        <p:sp>
          <p:nvSpPr>
            <p:cNvPr id="48" name="Line 73"/>
            <p:cNvSpPr>
              <a:spLocks noChangeShapeType="1"/>
            </p:cNvSpPr>
            <p:nvPr/>
          </p:nvSpPr>
          <p:spPr bwMode="auto">
            <a:xfrm>
              <a:off x="4944" y="1344"/>
              <a:ext cx="0" cy="91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Line 74"/>
            <p:cNvSpPr>
              <a:spLocks noChangeShapeType="1"/>
            </p:cNvSpPr>
            <p:nvPr/>
          </p:nvSpPr>
          <p:spPr bwMode="auto">
            <a:xfrm>
              <a:off x="4944" y="2256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Line 75"/>
            <p:cNvSpPr>
              <a:spLocks noChangeShapeType="1"/>
            </p:cNvSpPr>
            <p:nvPr/>
          </p:nvSpPr>
          <p:spPr bwMode="auto">
            <a:xfrm>
              <a:off x="4944" y="1536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Line 76"/>
            <p:cNvSpPr>
              <a:spLocks noChangeShapeType="1"/>
            </p:cNvSpPr>
            <p:nvPr/>
          </p:nvSpPr>
          <p:spPr bwMode="auto">
            <a:xfrm>
              <a:off x="4944" y="1344"/>
              <a:ext cx="38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Line 77"/>
            <p:cNvSpPr>
              <a:spLocks noChangeShapeType="1"/>
            </p:cNvSpPr>
            <p:nvPr/>
          </p:nvSpPr>
          <p:spPr bwMode="auto">
            <a:xfrm flipV="1">
              <a:off x="5328" y="1200"/>
              <a:ext cx="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53" name="Group 11"/>
          <p:cNvGrpSpPr>
            <a:grpSpLocks/>
          </p:cNvGrpSpPr>
          <p:nvPr/>
        </p:nvGrpSpPr>
        <p:grpSpPr bwMode="auto">
          <a:xfrm>
            <a:off x="228600" y="2804640"/>
            <a:ext cx="1752600" cy="6357938"/>
            <a:chOff x="624" y="1200"/>
            <a:chExt cx="1104" cy="4005"/>
          </a:xfrm>
        </p:grpSpPr>
        <p:sp>
          <p:nvSpPr>
            <p:cNvPr id="54" name="Text Box 12"/>
            <p:cNvSpPr txBox="1">
              <a:spLocks noChangeArrowheads="1"/>
            </p:cNvSpPr>
            <p:nvPr/>
          </p:nvSpPr>
          <p:spPr bwMode="auto">
            <a:xfrm>
              <a:off x="768" y="1344"/>
              <a:ext cx="960" cy="3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s-PE" sz="1200" dirty="0">
                  <a:latin typeface="Verdana" charset="0"/>
                </a:rPr>
                <a:t> Control de Pedidos</a:t>
              </a:r>
            </a:p>
            <a:p>
              <a:pPr algn="l">
                <a:spcBef>
                  <a:spcPct val="50000"/>
                </a:spcBef>
              </a:pPr>
              <a:r>
                <a:rPr lang="es-PE" sz="1200" dirty="0">
                  <a:latin typeface="Verdana" charset="0"/>
                </a:rPr>
                <a:t> Cotizaciones</a:t>
              </a:r>
            </a:p>
            <a:p>
              <a:pPr algn="l">
                <a:spcBef>
                  <a:spcPct val="50000"/>
                </a:spcBef>
              </a:pPr>
              <a:r>
                <a:rPr lang="es-PE" sz="1200" dirty="0">
                  <a:latin typeface="Verdana" charset="0"/>
                </a:rPr>
                <a:t> Generación de Órdenes</a:t>
              </a:r>
            </a:p>
            <a:p>
              <a:pPr algn="l">
                <a:spcBef>
                  <a:spcPct val="50000"/>
                </a:spcBef>
              </a:pPr>
              <a:r>
                <a:rPr lang="es-PE" sz="1200" dirty="0">
                  <a:latin typeface="Verdana" charset="0"/>
                </a:rPr>
                <a:t> Solicitud artículo ordenado</a:t>
              </a:r>
            </a:p>
            <a:p>
              <a:pPr algn="l">
                <a:spcBef>
                  <a:spcPct val="50000"/>
                </a:spcBef>
              </a:pPr>
              <a:r>
                <a:rPr lang="es-PE" sz="1200" dirty="0">
                  <a:latin typeface="Verdana" charset="0"/>
                </a:rPr>
                <a:t> Elaboración de Ordenes de Producción</a:t>
              </a:r>
            </a:p>
            <a:p>
              <a:pPr algn="l">
                <a:spcBef>
                  <a:spcPct val="50000"/>
                </a:spcBef>
              </a:pPr>
              <a:r>
                <a:rPr lang="es-PE" sz="1200" b="1" dirty="0">
                  <a:solidFill>
                    <a:srgbClr val="CC3300"/>
                  </a:solidFill>
                  <a:latin typeface="Verdana" charset="0"/>
                </a:rPr>
                <a:t>E-fulfillment</a:t>
              </a:r>
            </a:p>
            <a:p>
              <a:pPr algn="l">
                <a:spcBef>
                  <a:spcPct val="50000"/>
                </a:spcBef>
              </a:pPr>
              <a:r>
                <a:rPr lang="es-PE" sz="1200" b="1" dirty="0">
                  <a:solidFill>
                    <a:srgbClr val="CC3300"/>
                  </a:solidFill>
                  <a:latin typeface="Verdana" charset="0"/>
                </a:rPr>
                <a:t>Call center</a:t>
              </a:r>
            </a:p>
            <a:p>
              <a:pPr algn="l">
                <a:spcBef>
                  <a:spcPct val="50000"/>
                </a:spcBef>
              </a:pPr>
              <a:r>
                <a:rPr lang="es-PE" sz="1200" b="1" dirty="0">
                  <a:solidFill>
                    <a:srgbClr val="CC3300"/>
                  </a:solidFill>
                  <a:latin typeface="Verdana" charset="0"/>
                </a:rPr>
                <a:t>Gestión de órdenes de venta por Internet</a:t>
              </a:r>
            </a:p>
            <a:p>
              <a:pPr algn="l">
                <a:spcBef>
                  <a:spcPct val="50000"/>
                </a:spcBef>
              </a:pPr>
              <a:r>
                <a:rPr lang="es-PE" sz="1200" b="1" dirty="0">
                  <a:solidFill>
                    <a:srgbClr val="CC3300"/>
                  </a:solidFill>
                  <a:latin typeface="Verdana" charset="0"/>
                </a:rPr>
                <a:t>CRM</a:t>
              </a:r>
            </a:p>
            <a:p>
              <a:pPr algn="l">
                <a:spcBef>
                  <a:spcPct val="50000"/>
                </a:spcBef>
              </a:pPr>
              <a:endParaRPr lang="es-PE" sz="1200" b="1" dirty="0">
                <a:solidFill>
                  <a:srgbClr val="CC3300"/>
                </a:solidFill>
                <a:latin typeface="Verdana" charset="0"/>
              </a:endParaRPr>
            </a:p>
            <a:p>
              <a:pPr algn="l">
                <a:spcBef>
                  <a:spcPct val="50000"/>
                </a:spcBef>
              </a:pPr>
              <a:endParaRPr lang="es-PE" sz="1200" dirty="0">
                <a:latin typeface="Verdana" charset="0"/>
              </a:endParaRPr>
            </a:p>
            <a:p>
              <a:pPr algn="l">
                <a:spcBef>
                  <a:spcPct val="50000"/>
                </a:spcBef>
              </a:pPr>
              <a:r>
                <a:rPr lang="es-PE" sz="1200" dirty="0">
                  <a:latin typeface="Verdana" charset="0"/>
                </a:rPr>
                <a:t> </a:t>
              </a:r>
            </a:p>
            <a:p>
              <a:pPr algn="l">
                <a:spcBef>
                  <a:spcPct val="50000"/>
                </a:spcBef>
              </a:pPr>
              <a:endParaRPr lang="es-PE" sz="1200" dirty="0">
                <a:latin typeface="Verdana" charset="0"/>
              </a:endParaRPr>
            </a:p>
            <a:p>
              <a:pPr algn="l">
                <a:spcBef>
                  <a:spcPct val="50000"/>
                </a:spcBef>
              </a:pPr>
              <a:endParaRPr lang="es-PE" sz="1200" dirty="0">
                <a:latin typeface="Verdana" charset="0"/>
              </a:endParaRPr>
            </a:p>
            <a:p>
              <a:pPr algn="l">
                <a:spcBef>
                  <a:spcPct val="50000"/>
                </a:spcBef>
              </a:pPr>
              <a:endParaRPr lang="es-PE" sz="1200" dirty="0">
                <a:latin typeface="Verdana" charset="0"/>
              </a:endParaRPr>
            </a:p>
            <a:p>
              <a:pPr algn="l">
                <a:spcBef>
                  <a:spcPct val="50000"/>
                </a:spcBef>
              </a:pPr>
              <a:endParaRPr lang="es-PE" sz="1200" dirty="0">
                <a:latin typeface="Verdana" charset="0"/>
              </a:endParaRPr>
            </a:p>
            <a:p>
              <a:pPr algn="l">
                <a:spcBef>
                  <a:spcPct val="50000"/>
                </a:spcBef>
              </a:pPr>
              <a:endParaRPr lang="es-ES" sz="1200" dirty="0">
                <a:latin typeface="Verdana" charset="0"/>
              </a:endParaRPr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>
              <a:off x="1008" y="120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Line 14"/>
            <p:cNvSpPr>
              <a:spLocks noChangeShapeType="1"/>
            </p:cNvSpPr>
            <p:nvPr/>
          </p:nvSpPr>
          <p:spPr bwMode="auto">
            <a:xfrm flipH="1">
              <a:off x="624" y="129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Line 15"/>
            <p:cNvSpPr>
              <a:spLocks noChangeShapeType="1"/>
            </p:cNvSpPr>
            <p:nvPr/>
          </p:nvSpPr>
          <p:spPr bwMode="auto">
            <a:xfrm>
              <a:off x="624" y="1296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Line 16"/>
            <p:cNvSpPr>
              <a:spLocks noChangeShapeType="1"/>
            </p:cNvSpPr>
            <p:nvPr/>
          </p:nvSpPr>
          <p:spPr bwMode="auto">
            <a:xfrm>
              <a:off x="624" y="225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Line 17"/>
            <p:cNvSpPr>
              <a:spLocks noChangeShapeType="1"/>
            </p:cNvSpPr>
            <p:nvPr/>
          </p:nvSpPr>
          <p:spPr bwMode="auto">
            <a:xfrm>
              <a:off x="624" y="196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Line 18"/>
            <p:cNvSpPr>
              <a:spLocks noChangeShapeType="1"/>
            </p:cNvSpPr>
            <p:nvPr/>
          </p:nvSpPr>
          <p:spPr bwMode="auto">
            <a:xfrm>
              <a:off x="624" y="177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Line 19"/>
            <p:cNvSpPr>
              <a:spLocks noChangeShapeType="1"/>
            </p:cNvSpPr>
            <p:nvPr/>
          </p:nvSpPr>
          <p:spPr bwMode="auto">
            <a:xfrm>
              <a:off x="624" y="148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Line 20"/>
            <p:cNvSpPr>
              <a:spLocks noChangeShapeType="1"/>
            </p:cNvSpPr>
            <p:nvPr/>
          </p:nvSpPr>
          <p:spPr bwMode="auto">
            <a:xfrm>
              <a:off x="624" y="2640"/>
              <a:ext cx="0" cy="105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Line 21"/>
            <p:cNvSpPr>
              <a:spLocks noChangeShapeType="1"/>
            </p:cNvSpPr>
            <p:nvPr/>
          </p:nvSpPr>
          <p:spPr bwMode="auto">
            <a:xfrm>
              <a:off x="624" y="3696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Line 22"/>
            <p:cNvSpPr>
              <a:spLocks noChangeShapeType="1"/>
            </p:cNvSpPr>
            <p:nvPr/>
          </p:nvSpPr>
          <p:spPr bwMode="auto">
            <a:xfrm>
              <a:off x="624" y="3072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Line 23"/>
            <p:cNvSpPr>
              <a:spLocks noChangeShapeType="1"/>
            </p:cNvSpPr>
            <p:nvPr/>
          </p:nvSpPr>
          <p:spPr bwMode="auto">
            <a:xfrm>
              <a:off x="624" y="2832"/>
              <a:ext cx="1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Line 24"/>
            <p:cNvSpPr>
              <a:spLocks noChangeShapeType="1"/>
            </p:cNvSpPr>
            <p:nvPr/>
          </p:nvSpPr>
          <p:spPr bwMode="auto">
            <a:xfrm>
              <a:off x="624" y="3360"/>
              <a:ext cx="1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67" name="Group 40"/>
          <p:cNvGrpSpPr>
            <a:grpSpLocks/>
          </p:cNvGrpSpPr>
          <p:nvPr/>
        </p:nvGrpSpPr>
        <p:grpSpPr bwMode="auto">
          <a:xfrm>
            <a:off x="4343400" y="2804640"/>
            <a:ext cx="1828800" cy="3946525"/>
            <a:chOff x="3360" y="1200"/>
            <a:chExt cx="1152" cy="2486"/>
          </a:xfrm>
        </p:grpSpPr>
        <p:grpSp>
          <p:nvGrpSpPr>
            <p:cNvPr id="68" name="Group 41"/>
            <p:cNvGrpSpPr>
              <a:grpSpLocks/>
            </p:cNvGrpSpPr>
            <p:nvPr/>
          </p:nvGrpSpPr>
          <p:grpSpPr bwMode="auto">
            <a:xfrm>
              <a:off x="3360" y="1200"/>
              <a:ext cx="1152" cy="2486"/>
              <a:chOff x="3360" y="1632"/>
              <a:chExt cx="1152" cy="2486"/>
            </a:xfrm>
          </p:grpSpPr>
          <p:sp>
            <p:nvSpPr>
              <p:cNvPr id="72" name="Text Box 42"/>
              <p:cNvSpPr txBox="1">
                <a:spLocks noChangeArrowheads="1"/>
              </p:cNvSpPr>
              <p:nvPr/>
            </p:nvSpPr>
            <p:spPr bwMode="auto">
              <a:xfrm>
                <a:off x="3552" y="1872"/>
                <a:ext cx="960" cy="22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s-PE" sz="1200">
                    <a:latin typeface="Verdana" charset="0"/>
                  </a:rPr>
                  <a:t>Emisión de Obligación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>
                    <a:latin typeface="Verdana" charset="0"/>
                  </a:rPr>
                  <a:t>Gestión de cobranzas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>
                    <a:latin typeface="Verdana" charset="0"/>
                  </a:rPr>
                  <a:t>Conciliación de cobranzas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>
                    <a:latin typeface="Verdana" charset="0"/>
                  </a:rPr>
                  <a:t>Gestión de Cobranzas Coactivas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 b="1">
                    <a:solidFill>
                      <a:srgbClr val="CC3300"/>
                    </a:solidFill>
                    <a:latin typeface="Verdana" charset="0"/>
                  </a:rPr>
                  <a:t>Control de Pagos por Internet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s-PE" sz="1200" b="1">
                    <a:solidFill>
                      <a:srgbClr val="CC3300"/>
                    </a:solidFill>
                    <a:latin typeface="Verdana" charset="0"/>
                  </a:rPr>
                  <a:t>Extensión empresa-bancos</a:t>
                </a:r>
              </a:p>
              <a:p>
                <a:pPr algn="l">
                  <a:spcBef>
                    <a:spcPct val="50000"/>
                  </a:spcBef>
                </a:pPr>
                <a:endParaRPr lang="es-ES" sz="1200" b="1">
                  <a:solidFill>
                    <a:srgbClr val="CC3300"/>
                  </a:solidFill>
                  <a:latin typeface="Verdana" charset="0"/>
                </a:endParaRPr>
              </a:p>
            </p:txBody>
          </p:sp>
          <p:sp>
            <p:nvSpPr>
              <p:cNvPr id="73" name="Line 43"/>
              <p:cNvSpPr>
                <a:spLocks noChangeShapeType="1"/>
              </p:cNvSpPr>
              <p:nvPr/>
            </p:nvSpPr>
            <p:spPr bwMode="auto">
              <a:xfrm>
                <a:off x="3360" y="1824"/>
                <a:ext cx="0" cy="11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Line 44"/>
              <p:cNvSpPr>
                <a:spLocks noChangeShapeType="1"/>
              </p:cNvSpPr>
              <p:nvPr/>
            </p:nvSpPr>
            <p:spPr bwMode="auto">
              <a:xfrm>
                <a:off x="3360" y="292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5" name="Line 45"/>
              <p:cNvSpPr>
                <a:spLocks noChangeShapeType="1"/>
              </p:cNvSpPr>
              <p:nvPr/>
            </p:nvSpPr>
            <p:spPr bwMode="auto">
              <a:xfrm>
                <a:off x="3360" y="230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6" name="Line 46"/>
              <p:cNvSpPr>
                <a:spLocks noChangeShapeType="1"/>
              </p:cNvSpPr>
              <p:nvPr/>
            </p:nvSpPr>
            <p:spPr bwMode="auto">
              <a:xfrm>
                <a:off x="3360" y="201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Line 47"/>
              <p:cNvSpPr>
                <a:spLocks noChangeShapeType="1"/>
              </p:cNvSpPr>
              <p:nvPr/>
            </p:nvSpPr>
            <p:spPr bwMode="auto">
              <a:xfrm>
                <a:off x="3360" y="182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Line 48"/>
              <p:cNvSpPr>
                <a:spLocks noChangeShapeType="1"/>
              </p:cNvSpPr>
              <p:nvPr/>
            </p:nvSpPr>
            <p:spPr bwMode="auto">
              <a:xfrm flipV="1">
                <a:off x="3792" y="163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69" name="Line 49"/>
            <p:cNvSpPr>
              <a:spLocks noChangeShapeType="1"/>
            </p:cNvSpPr>
            <p:nvPr/>
          </p:nvSpPr>
          <p:spPr bwMode="auto">
            <a:xfrm>
              <a:off x="3360" y="2496"/>
              <a:ext cx="0" cy="8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Line 50"/>
            <p:cNvSpPr>
              <a:spLocks noChangeShapeType="1"/>
            </p:cNvSpPr>
            <p:nvPr/>
          </p:nvSpPr>
          <p:spPr bwMode="auto">
            <a:xfrm>
              <a:off x="3360" y="3312"/>
              <a:ext cx="1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Line 51"/>
            <p:cNvSpPr>
              <a:spLocks noChangeShapeType="1"/>
            </p:cNvSpPr>
            <p:nvPr/>
          </p:nvSpPr>
          <p:spPr bwMode="auto">
            <a:xfrm>
              <a:off x="3360" y="2880"/>
              <a:ext cx="1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9" name="Text Box 60"/>
          <p:cNvSpPr txBox="1">
            <a:spLocks noChangeArrowheads="1"/>
          </p:cNvSpPr>
          <p:nvPr/>
        </p:nvSpPr>
        <p:spPr bwMode="auto">
          <a:xfrm>
            <a:off x="6172200" y="2844840"/>
            <a:ext cx="1524000" cy="438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PE" sz="1200" b="1" dirty="0">
                <a:solidFill>
                  <a:srgbClr val="CC3300"/>
                </a:solidFill>
                <a:latin typeface="Verdana" charset="0"/>
              </a:rPr>
              <a:t>Planeamiento estratégico cadena abastecimiento</a:t>
            </a:r>
          </a:p>
          <a:p>
            <a:pPr>
              <a:spcBef>
                <a:spcPct val="50000"/>
              </a:spcBef>
            </a:pPr>
            <a:r>
              <a:rPr lang="es-PE" sz="1200" b="1" dirty="0">
                <a:solidFill>
                  <a:srgbClr val="CC3300"/>
                </a:solidFill>
                <a:latin typeface="Verdana" charset="0"/>
              </a:rPr>
              <a:t>Planeamiento Maestro de producción</a:t>
            </a:r>
          </a:p>
          <a:p>
            <a:pPr>
              <a:spcBef>
                <a:spcPct val="50000"/>
              </a:spcBef>
            </a:pPr>
            <a:r>
              <a:rPr lang="es-PE" sz="1200" b="1" dirty="0">
                <a:solidFill>
                  <a:srgbClr val="CC3300"/>
                </a:solidFill>
                <a:latin typeface="Verdana" charset="0"/>
              </a:rPr>
              <a:t>Planeamiento de req de Materiales</a:t>
            </a:r>
          </a:p>
          <a:p>
            <a:pPr>
              <a:spcBef>
                <a:spcPct val="50000"/>
              </a:spcBef>
            </a:pPr>
            <a:r>
              <a:rPr lang="es-PE" sz="1200" b="1" dirty="0">
                <a:solidFill>
                  <a:srgbClr val="CC3300"/>
                </a:solidFill>
                <a:latin typeface="Verdana" charset="0"/>
              </a:rPr>
              <a:t>Planeamiento de Producción</a:t>
            </a:r>
          </a:p>
          <a:p>
            <a:pPr>
              <a:spcBef>
                <a:spcPct val="50000"/>
              </a:spcBef>
            </a:pPr>
            <a:r>
              <a:rPr lang="es-PE" sz="1200" b="1" dirty="0">
                <a:solidFill>
                  <a:srgbClr val="CC3300"/>
                </a:solidFill>
                <a:latin typeface="Verdana" charset="0"/>
              </a:rPr>
              <a:t>Planeamiento de Destribución</a:t>
            </a:r>
          </a:p>
          <a:p>
            <a:pPr>
              <a:spcBef>
                <a:spcPct val="50000"/>
              </a:spcBef>
            </a:pPr>
            <a:r>
              <a:rPr lang="es-PE" sz="1200" b="1" dirty="0">
                <a:solidFill>
                  <a:srgbClr val="CC3300"/>
                </a:solidFill>
                <a:latin typeface="Verdana" charset="0"/>
              </a:rPr>
              <a:t>Planeamiento de Transporte</a:t>
            </a:r>
          </a:p>
          <a:p>
            <a:pPr>
              <a:spcBef>
                <a:spcPct val="50000"/>
              </a:spcBef>
            </a:pPr>
            <a:r>
              <a:rPr lang="es-PE" sz="1200" b="1" dirty="0">
                <a:solidFill>
                  <a:srgbClr val="CC3300"/>
                </a:solidFill>
                <a:latin typeface="Verdana" charset="0"/>
              </a:rPr>
              <a:t>Planeamiento de Demanda</a:t>
            </a:r>
          </a:p>
          <a:p>
            <a:pPr>
              <a:spcBef>
                <a:spcPct val="50000"/>
              </a:spcBef>
            </a:pPr>
            <a:endParaRPr lang="es-ES" sz="1200" b="1" dirty="0">
              <a:solidFill>
                <a:srgbClr val="CC3300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36711"/>
            <a:ext cx="8001000" cy="49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800" dirty="0" smtClean="0">
                <a:latin typeface="Book Antiqua" charset="0"/>
              </a:rPr>
              <a:t>Cartera de Proyectos</a:t>
            </a:r>
            <a:endParaRPr lang="es-ES" sz="2800" dirty="0">
              <a:latin typeface="Book Antiqua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639314"/>
            <a:ext cx="8001000" cy="186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 smtClean="0">
                <a:latin typeface="Book Antiqua" charset="0"/>
              </a:rPr>
              <a:t>Control de Pedidos</a:t>
            </a:r>
          </a:p>
          <a:p>
            <a:r>
              <a:rPr lang="es-PE" sz="1800" dirty="0" smtClean="0">
                <a:latin typeface="Book Antiqua" charset="0"/>
              </a:rPr>
              <a:t>Cotizaciones</a:t>
            </a:r>
          </a:p>
          <a:p>
            <a:r>
              <a:rPr lang="es-PE" sz="1800" dirty="0" smtClean="0">
                <a:latin typeface="Book Antiqua" charset="0"/>
              </a:rPr>
              <a:t>Generación de Ordenes de Compra</a:t>
            </a:r>
          </a:p>
          <a:p>
            <a:r>
              <a:rPr lang="es-PE" sz="1800" dirty="0" smtClean="0">
                <a:latin typeface="Book Antiqua" charset="0"/>
              </a:rPr>
              <a:t>…</a:t>
            </a:r>
          </a:p>
          <a:p>
            <a:r>
              <a:rPr lang="es-PE" sz="1800" dirty="0" smtClean="0">
                <a:latin typeface="Book Antiqua" charset="0"/>
              </a:rPr>
              <a:t>…</a:t>
            </a:r>
          </a:p>
          <a:p>
            <a:pPr>
              <a:buFont typeface="Wingdings" charset="0"/>
              <a:buNone/>
            </a:pPr>
            <a:endParaRPr lang="es-PE" sz="1800" dirty="0" smtClean="0">
              <a:latin typeface="Book Antiqua" charset="0"/>
            </a:endParaRPr>
          </a:p>
          <a:p>
            <a:endParaRPr lang="es-ES" sz="1800" dirty="0">
              <a:latin typeface="Book Antiqua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3347655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eaLnBrk="0" hangingPunct="0">
              <a:defRPr sz="2800">
                <a:latin typeface="Book Antiqua" charset="0"/>
                <a:cs typeface="ＭＳ Ｐゴシック" charset="0"/>
              </a:defRPr>
            </a:lvl1pPr>
            <a:lvl2pPr algn="ctr" eaLnBrk="0" hangingPunct="0">
              <a:defRPr sz="4400">
                <a:latin typeface="Calibri" charset="0"/>
                <a:cs typeface="ＭＳ Ｐゴシック" charset="0"/>
              </a:defRPr>
            </a:lvl2pPr>
            <a:lvl3pPr algn="ctr" eaLnBrk="0" hangingPunct="0">
              <a:defRPr sz="4400">
                <a:latin typeface="Calibri" charset="0"/>
                <a:cs typeface="ＭＳ Ｐゴシック" charset="0"/>
              </a:defRPr>
            </a:lvl3pPr>
            <a:lvl4pPr algn="ctr" eaLnBrk="0" hangingPunct="0">
              <a:defRPr sz="4400">
                <a:latin typeface="Calibri" charset="0"/>
                <a:cs typeface="ＭＳ Ｐゴシック" charset="0"/>
              </a:defRPr>
            </a:lvl4pPr>
            <a:lvl5pPr algn="ctr" eaLnBrk="0" hangingPunct="0">
              <a:defRPr sz="4400">
                <a:latin typeface="Calibri" charset="0"/>
                <a:cs typeface="ＭＳ Ｐゴシック" charset="0"/>
              </a:defRPr>
            </a:lvl5pPr>
            <a:lvl6pPr marL="4572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PE"/>
              <a:t>Definición de Programas</a:t>
            </a:r>
            <a:endParaRPr lang="es-E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4005064"/>
            <a:ext cx="8001000" cy="143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1800">
                <a:latin typeface="Book Antiqua" charset="0"/>
                <a:cs typeface="ＭＳ Ｐゴシック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s-PE" dirty="0"/>
              <a:t>Clasificar los productos software por funcionalidades</a:t>
            </a:r>
          </a:p>
          <a:p>
            <a:r>
              <a:rPr lang="es-PE" dirty="0"/>
              <a:t>Definir productos para la A.redes</a:t>
            </a:r>
          </a:p>
          <a:p>
            <a:r>
              <a:rPr lang="es-PE" dirty="0"/>
              <a:t>Definir productos para Arq.Datos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36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ctrTitle" idx="4294967295"/>
          </p:nvPr>
        </p:nvSpPr>
        <p:spPr>
          <a:xfrm>
            <a:off x="0" y="2286967"/>
            <a:ext cx="9254967" cy="2250101"/>
          </a:xfrm>
          <a:ln>
            <a:noFill/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lang="es-ES" altLang="es-PE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  <a:r>
              <a:rPr lang="es-ES" altLang="es-PE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ES" altLang="es-PE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altLang="es-PE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FAE - Ingeniería de Sistemas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965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5990"/>
            <a:ext cx="40862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95990"/>
            <a:ext cx="41433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45059" y="1124490"/>
            <a:ext cx="7313613" cy="47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400" smtClean="0">
                <a:latin typeface="Book Antiqua" charset="0"/>
              </a:rPr>
              <a:t>Portafolio de Proyectos</a:t>
            </a:r>
            <a:endParaRPr lang="es-ES" sz="2400" dirty="0"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12309"/>
            <a:ext cx="8001000" cy="51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1800" smtClean="0">
                <a:latin typeface="Book Antiqua" charset="0"/>
              </a:rPr>
              <a:t>Programa Académico-Administrativo</a:t>
            </a:r>
            <a:endParaRPr lang="es-ES" sz="1800">
              <a:latin typeface="Book Antiqua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4" y="1828800"/>
            <a:ext cx="8907462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6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099080"/>
            <a:ext cx="8001000" cy="50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000" dirty="0" smtClean="0">
                <a:latin typeface="Book Antiqua" charset="0"/>
              </a:rPr>
              <a:t>Programa Académico</a:t>
            </a:r>
            <a:endParaRPr lang="es-ES" sz="2000" dirty="0">
              <a:latin typeface="Book Antiqua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059488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36711"/>
            <a:ext cx="8001000" cy="4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000" smtClean="0">
                <a:latin typeface="Book Antiqua" charset="0"/>
              </a:rPr>
              <a:t>Programa de Soporte Académico</a:t>
            </a:r>
            <a:endParaRPr lang="es-ES" sz="2000">
              <a:latin typeface="Book Antiqua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866616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25539"/>
            <a:ext cx="8001000" cy="48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400" smtClean="0">
                <a:latin typeface="Book Antiqua" charset="0"/>
              </a:rPr>
              <a:t>Programa Administrativo</a:t>
            </a:r>
            <a:endParaRPr lang="es-ES" sz="2400">
              <a:latin typeface="Book Antiqua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2" y="2133600"/>
            <a:ext cx="8828088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099080"/>
            <a:ext cx="8001000" cy="47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1800" smtClean="0">
                <a:latin typeface="Book Antiqua" charset="0"/>
              </a:rPr>
              <a:t>Programa de Bienestar Estudiantil</a:t>
            </a:r>
            <a:endParaRPr lang="es-ES" sz="1800" dirty="0">
              <a:latin typeface="Book Antiqua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4" y="2081236"/>
            <a:ext cx="7745412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12828"/>
            <a:ext cx="7921625" cy="60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000" smtClean="0">
                <a:latin typeface="Book Antiqua" charset="0"/>
              </a:rPr>
              <a:t>Programa Administración del Sistema</a:t>
            </a:r>
            <a:endParaRPr lang="es-ES" sz="2000">
              <a:latin typeface="Book Antiqua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87525"/>
            <a:ext cx="5638800" cy="4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5" y="1177451"/>
            <a:ext cx="7815585" cy="560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129232"/>
            <a:ext cx="426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PE" sz="2400" smtClean="0">
                <a:latin typeface="Book Antiqua" charset="0"/>
              </a:rPr>
              <a:t>Diagramas de Paquetes</a:t>
            </a:r>
            <a:endParaRPr lang="es-ES" sz="2400" dirty="0"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pic>
        <p:nvPicPr>
          <p:cNvPr id="3" name="Picture 3" descr="paque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71" y="2136264"/>
            <a:ext cx="5181600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1129232"/>
            <a:ext cx="426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PE" sz="2400" smtClean="0">
                <a:latin typeface="Book Antiqua" charset="0"/>
              </a:rPr>
              <a:t>Diagramas de Paquetes</a:t>
            </a:r>
            <a:endParaRPr lang="es-ES" sz="2400" dirty="0"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2"/>
          <p:cNvSpPr txBox="1">
            <a:spLocks noChangeArrowheads="1"/>
          </p:cNvSpPr>
          <p:nvPr/>
        </p:nvSpPr>
        <p:spPr bwMode="auto">
          <a:xfrm>
            <a:off x="0" y="1121331"/>
            <a:ext cx="8077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ES_tradnl" sz="2000" dirty="0" smtClean="0">
                <a:latin typeface="Book Antiqua" charset="0"/>
              </a:rPr>
              <a:t>Diagrama de Casos de Uso</a:t>
            </a:r>
            <a:endParaRPr lang="es-ES" sz="2000" dirty="0">
              <a:latin typeface="Book Antiqua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853267" y="1272238"/>
            <a:ext cx="3200400" cy="559412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sz="1000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234267" y="5260327"/>
            <a:ext cx="2667000" cy="1279008"/>
          </a:xfrm>
          <a:prstGeom prst="ellipse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508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50000"/>
              </a:spcBef>
            </a:pPr>
            <a:r>
              <a:rPr lang="es-ES_tradnl" sz="1600">
                <a:latin typeface="Arial" charset="0"/>
              </a:rPr>
              <a:t>Devolver Libros</a:t>
            </a:r>
            <a:endParaRPr lang="es-ES" sz="1600">
              <a:latin typeface="Arial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158067" y="3736327"/>
            <a:ext cx="2785533" cy="1279008"/>
          </a:xfrm>
          <a:prstGeom prst="ellipse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508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50000"/>
              </a:spcBef>
            </a:pPr>
            <a:r>
              <a:rPr lang="es-ES_tradnl" sz="1600">
                <a:latin typeface="Arial" charset="0"/>
              </a:rPr>
              <a:t>Realizar Préstamo</a:t>
            </a:r>
            <a:endParaRPr lang="es-ES" sz="1600">
              <a:latin typeface="Arial" charset="0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310467" y="2286115"/>
            <a:ext cx="2607733" cy="1205219"/>
          </a:xfrm>
          <a:prstGeom prst="ellipse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508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50000"/>
              </a:spcBef>
            </a:pPr>
            <a:r>
              <a:rPr lang="es-ES_tradnl" sz="1600">
                <a:latin typeface="Arial" charset="0"/>
              </a:rPr>
              <a:t>Reservar Libros</a:t>
            </a:r>
            <a:endParaRPr lang="es-ES" sz="1600">
              <a:latin typeface="Arial" charset="0"/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338667" y="2712495"/>
            <a:ext cx="1955800" cy="2147567"/>
            <a:chOff x="0" y="1444"/>
            <a:chExt cx="1584" cy="1397"/>
          </a:xfrm>
        </p:grpSpPr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6" y="1444"/>
              <a:ext cx="536" cy="47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588" y="1920"/>
              <a:ext cx="0" cy="432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88" y="2112"/>
              <a:ext cx="624" cy="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588" y="2304"/>
              <a:ext cx="228" cy="24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>
              <a:off x="336" y="2316"/>
              <a:ext cx="240" cy="228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0" y="2640"/>
              <a:ext cx="15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1">
                    <a:gsLst>
                      <a:gs pos="0">
                        <a:srgbClr val="FFFFFF"/>
                      </a:gs>
                      <a:gs pos="100000">
                        <a:srgbClr val="FFFF00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FFFF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s-ES_tradnl" sz="1400">
                  <a:latin typeface="Arial" charset="0"/>
                </a:rPr>
                <a:t>Bibliotecario</a:t>
              </a:r>
            </a:p>
          </p:txBody>
        </p:sp>
      </p:grp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7958667" y="2856335"/>
            <a:ext cx="1066800" cy="2079927"/>
            <a:chOff x="4800" y="1536"/>
            <a:chExt cx="864" cy="1353"/>
          </a:xfrm>
        </p:grpSpPr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908" y="1536"/>
              <a:ext cx="528" cy="47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5184" y="2012"/>
              <a:ext cx="0" cy="432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4896" y="2208"/>
              <a:ext cx="576" cy="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5184" y="2400"/>
              <a:ext cx="240" cy="192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H="1">
              <a:off x="4944" y="2400"/>
              <a:ext cx="240" cy="192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1000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4800" y="2688"/>
              <a:ext cx="86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s-ES_tradnl" sz="1400">
                  <a:latin typeface="Arial" charset="0"/>
                </a:rPr>
                <a:t>Socio</a:t>
              </a:r>
            </a:p>
          </p:txBody>
        </p:sp>
      </p:grp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6663267" y="2865979"/>
            <a:ext cx="1126067" cy="29515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sz="1000"/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3656468" y="1402834"/>
            <a:ext cx="3674533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2000" dirty="0">
                <a:latin typeface="Arial" charset="0"/>
              </a:rPr>
              <a:t>BIBLIOTECA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H="1" flipV="1">
            <a:off x="1938867" y="3340057"/>
            <a:ext cx="1126067" cy="81167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sz="1000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V="1">
            <a:off x="6663267" y="4647511"/>
            <a:ext cx="1126067" cy="118062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sz="1000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 flipH="1" flipV="1">
            <a:off x="1862667" y="5087835"/>
            <a:ext cx="1303867" cy="664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sz="1000"/>
          </a:p>
        </p:txBody>
      </p:sp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7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77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0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2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7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77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6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4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6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6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7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770" decel="100000"/>
                                        <p:tgtEl>
                                          <p:spTgt spid="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7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78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7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0" dur="7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8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2" grpId="0" animBg="1"/>
      <p:bldP spid="23" grpId="0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45" y="1118862"/>
            <a:ext cx="7431747" cy="56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graphicFrame>
        <p:nvGraphicFramePr>
          <p:cNvPr id="3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6368265"/>
              </p:ext>
            </p:extLst>
          </p:nvPr>
        </p:nvGraphicFramePr>
        <p:xfrm>
          <a:off x="457200" y="2303493"/>
          <a:ext cx="8226425" cy="4114803"/>
        </p:xfrm>
        <a:graphic>
          <a:graphicData uri="http://schemas.openxmlformats.org/drawingml/2006/table">
            <a:tbl>
              <a:tblPr/>
              <a:tblGrid>
                <a:gridCol w="1176338"/>
                <a:gridCol w="1173162"/>
                <a:gridCol w="1176338"/>
                <a:gridCol w="1174750"/>
                <a:gridCol w="1176337"/>
                <a:gridCol w="1173163"/>
                <a:gridCol w="1176337"/>
              </a:tblGrid>
              <a:tr h="58896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Procesos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Productos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Proceso 1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Proceso 2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Proceso 3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..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..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Producto 1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X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X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Producto 2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X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X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..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..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..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96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..</a:t>
                      </a: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1389093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PE" sz="2000" dirty="0" smtClean="0">
                <a:latin typeface="Book Antiqua" charset="0"/>
              </a:rPr>
              <a:t>¿Cómo?</a:t>
            </a:r>
          </a:p>
          <a:p>
            <a:r>
              <a:rPr lang="es-PE" sz="2800" dirty="0" smtClean="0">
                <a:latin typeface="Book Antiqua" charset="0"/>
              </a:rPr>
              <a:t>Mapeo Procesos - Productos</a:t>
            </a:r>
            <a:endParaRPr lang="es-ES" sz="2800" dirty="0"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74675" y="965733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PE" sz="3600" dirty="0" smtClean="0">
                <a:latin typeface="Book Antiqua" charset="0"/>
              </a:rPr>
              <a:t>Priorización Entidades y Procesos</a:t>
            </a:r>
            <a:endParaRPr lang="es-ES" sz="3600" dirty="0">
              <a:latin typeface="Book Antiqua" charset="0"/>
            </a:endParaRPr>
          </a:p>
        </p:txBody>
      </p:sp>
      <p:graphicFrame>
        <p:nvGraphicFramePr>
          <p:cNvPr id="4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6761769"/>
              </p:ext>
            </p:extLst>
          </p:nvPr>
        </p:nvGraphicFramePr>
        <p:xfrm>
          <a:off x="1370013" y="2488146"/>
          <a:ext cx="7313612" cy="4064000"/>
        </p:xfrm>
        <a:graphic>
          <a:graphicData uri="http://schemas.openxmlformats.org/drawingml/2006/table">
            <a:tbl>
              <a:tblPr/>
              <a:tblGrid>
                <a:gridCol w="611187"/>
                <a:gridCol w="6702425"/>
              </a:tblGrid>
              <a:tr h="406400">
                <a:tc gridSpan="2"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Prioridad de </a:t>
                      </a:r>
                      <a:r>
                        <a:rPr kumimoji="0" lang="es-P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Entidades / Procesos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1º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E4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2º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E2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3º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E1,E3,E5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4º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…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…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…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…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s-P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ook Antiqua" charset="0"/>
                          <a:ea typeface="ＭＳ Ｐゴシック" charset="0"/>
                        </a:rPr>
                        <a:t>…</a:t>
                      </a:r>
                      <a:endParaRPr kumimoji="0" lang="es-E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chemeClr val="accent2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ook Antiqua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314325"/>
            <a:ext cx="8621712" cy="623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74675" y="58263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PE" sz="2400" smtClean="0">
                <a:latin typeface="Book Antiqua" charset="0"/>
              </a:rPr>
              <a:t>Malla Relacional Productos</a:t>
            </a:r>
            <a:endParaRPr lang="es-ES" sz="2400">
              <a:latin typeface="Book Antiqua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52538"/>
            <a:ext cx="8002587" cy="560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36711"/>
            <a:ext cx="8351837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0" y="1136711"/>
            <a:ext cx="7313613" cy="71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algn="l" eaLnBrk="0" hangingPunct="0">
              <a:lnSpc>
                <a:spcPct val="93000"/>
              </a:lnSpc>
              <a:buClr>
                <a:srgbClr val="000000"/>
              </a:buClr>
            </a:pPr>
            <a:r>
              <a:rPr lang="es-ES" sz="2000" dirty="0"/>
              <a:t>Malla Relacional por Casos de Uso</a:t>
            </a:r>
            <a:br>
              <a:rPr lang="es-ES" sz="2000" dirty="0"/>
            </a:br>
            <a:endParaRPr lang="es-ES" sz="2000" b="1" dirty="0">
              <a:solidFill>
                <a:schemeClr val="tx2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39750" y="1989138"/>
            <a:ext cx="770572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es-ES" sz="1400" dirty="0">
                <a:latin typeface="Verdana" charset="0"/>
              </a:rPr>
              <a:t>De las estructuras de control se obtuvieron las dependencias en cuanto a funcionalidades entre todos los módulos del SI a proponer. </a:t>
            </a:r>
          </a:p>
          <a:p>
            <a:pPr algn="just"/>
            <a:endParaRPr lang="es-ES" sz="1400" dirty="0">
              <a:latin typeface="Verdana" charset="0"/>
            </a:endParaRPr>
          </a:p>
          <a:p>
            <a:pPr algn="just"/>
            <a:r>
              <a:rPr lang="es-ES" sz="1400" dirty="0">
                <a:latin typeface="Verdana" charset="0"/>
              </a:rPr>
              <a:t>Se armó una tabla dinámica en </a:t>
            </a:r>
            <a:r>
              <a:rPr lang="es-ES" sz="1400" dirty="0" err="1">
                <a:latin typeface="Verdana" charset="0"/>
              </a:rPr>
              <a:t>excel</a:t>
            </a:r>
            <a:r>
              <a:rPr lang="es-ES" sz="1400" dirty="0">
                <a:latin typeface="Verdana" charset="0"/>
              </a:rPr>
              <a:t> que permita ver las funcionalidades de un módulo y sus dependencias con las funcionalidades de otros módulos.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211388" y="6072188"/>
            <a:ext cx="43767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CC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s-ES" sz="1400">
                <a:latin typeface="Verdana" charset="0"/>
                <a:cs typeface="Lucida Sans Unicode" charset="0"/>
              </a:rPr>
              <a:t>Ejemplo de las funcionalidades del producto Admisión y sus dependencias</a:t>
            </a:r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284538"/>
            <a:ext cx="700881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5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113967" y="2051111"/>
            <a:ext cx="8642350" cy="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88605" y="3186174"/>
            <a:ext cx="2520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1pPr>
            <a:lvl2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1200">
                <a:solidFill>
                  <a:srgbClr val="000000"/>
                </a:solidFill>
                <a:latin typeface="Verdana" charset="0"/>
                <a:cs typeface="Lucida Sans Unicode" charset="0"/>
              </a:rPr>
              <a:t>CU PREVIOS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4142" y="3163949"/>
            <a:ext cx="273526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8805" y="2011424"/>
            <a:ext cx="43767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CC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s-ES" sz="1400" b="1">
              <a:latin typeface="Verdana" charset="0"/>
              <a:cs typeface="Lucida Sans Unicode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5767" y="2041586"/>
            <a:ext cx="155575" cy="128588"/>
          </a:xfrm>
          <a:prstGeom prst="rect">
            <a:avLst/>
          </a:prstGeom>
          <a:noFill/>
          <a:ln w="25400">
            <a:solidFill>
              <a:srgbClr val="8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7667" y="2128899"/>
            <a:ext cx="155575" cy="128587"/>
          </a:xfrm>
          <a:prstGeom prst="rect">
            <a:avLst/>
          </a:prstGeom>
          <a:noFill/>
          <a:ln w="25400">
            <a:solidFill>
              <a:srgbClr val="FF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9880" y="2084449"/>
            <a:ext cx="155575" cy="13017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990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54017" y="3163949"/>
            <a:ext cx="273526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200">
                <a:latin typeface="Verdana" charset="0"/>
              </a:rPr>
              <a:t>CU DEL PRODUCTO</a:t>
            </a:r>
            <a:endParaRPr lang="es-MX" sz="1200">
              <a:latin typeface="Verdana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60717" y="3163949"/>
            <a:ext cx="273526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200">
                <a:latin typeface="Verdana" charset="0"/>
              </a:rPr>
              <a:t>CU POSTERIORES</a:t>
            </a:r>
            <a:endParaRPr lang="es-MX" sz="1200">
              <a:latin typeface="Verdana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44142" y="3541774"/>
            <a:ext cx="2735263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054017" y="3541774"/>
            <a:ext cx="2735263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1200">
              <a:latin typeface="Verdana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860717" y="3541774"/>
            <a:ext cx="2735263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00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sz="1200">
              <a:latin typeface="Verdana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17167" y="3635436"/>
            <a:ext cx="26638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1pPr>
            <a:lvl2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ts val="5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1200">
                <a:solidFill>
                  <a:srgbClr val="000000"/>
                </a:solidFill>
                <a:latin typeface="Verdana" charset="0"/>
                <a:cs typeface="Lucida Sans Unicode" charset="0"/>
              </a:rPr>
              <a:t>62. Registrar pago de matrícula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006392" y="3652899"/>
            <a:ext cx="28797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1pPr>
            <a:lvl2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ts val="5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1200">
                <a:solidFill>
                  <a:srgbClr val="000000"/>
                </a:solidFill>
                <a:latin typeface="Verdana" charset="0"/>
                <a:cs typeface="Lucida Sans Unicode" charset="0"/>
              </a:rPr>
              <a:t>12.    Reg. matrícula de alumno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860717" y="3637024"/>
            <a:ext cx="2520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1pPr>
            <a:lvl2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ts val="563"/>
              </a:spcBef>
              <a:buClr>
                <a:srgbClr val="000000"/>
              </a:buClr>
              <a:buSzPct val="100000"/>
              <a:buFont typeface="Verdana" charset="0"/>
              <a:buNone/>
            </a:pPr>
            <a:r>
              <a:rPr lang="en-GB" sz="1200">
                <a:solidFill>
                  <a:srgbClr val="000000"/>
                </a:solidFill>
                <a:latin typeface="Verdana" charset="0"/>
                <a:cs typeface="Lucida Sans Unicode" charset="0"/>
              </a:rPr>
              <a:t>81.   Registrar usuario de red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17167" y="3595749"/>
            <a:ext cx="360363" cy="28575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200">
                <a:latin typeface="Verdana" charset="0"/>
              </a:rPr>
              <a:t>62</a:t>
            </a:r>
            <a:endParaRPr lang="en-US" sz="1200">
              <a:latin typeface="Verdana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125455" y="3621149"/>
            <a:ext cx="360362" cy="2857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200">
                <a:latin typeface="Verdana" charset="0"/>
              </a:rPr>
              <a:t>12</a:t>
            </a:r>
            <a:endParaRPr lang="en-US" sz="1200">
              <a:latin typeface="Verdana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933742" y="3621149"/>
            <a:ext cx="360363" cy="28575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200">
                <a:latin typeface="Verdana" charset="0"/>
              </a:rPr>
              <a:t>82</a:t>
            </a:r>
            <a:endParaRPr lang="en-US" sz="1200">
              <a:latin typeface="Verdana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45730" y="2801999"/>
            <a:ext cx="360362" cy="2857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s-PE" sz="1200">
                <a:latin typeface="Verdana" charset="0"/>
              </a:rPr>
              <a:t>12</a:t>
            </a:r>
            <a:endParaRPr lang="en-US" sz="1200">
              <a:latin typeface="Verdana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77530" y="2803586"/>
            <a:ext cx="3024187" cy="2857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s-PE" sz="1200">
                <a:latin typeface="Verdana" charset="0"/>
              </a:rPr>
              <a:t>Matrícula</a:t>
            </a:r>
            <a:endParaRPr lang="en-US" sz="1200">
              <a:latin typeface="Verdana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517" y="2660711"/>
            <a:ext cx="8712200" cy="1439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2446005" y="4316474"/>
            <a:ext cx="6335712" cy="2181225"/>
            <a:chOff x="839" y="2795"/>
            <a:chExt cx="3991" cy="1374"/>
          </a:xfrm>
        </p:grpSpPr>
        <p:pic>
          <p:nvPicPr>
            <p:cNvPr id="25" name="Picture 24" descr="gestion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8" y="2825"/>
              <a:ext cx="1633" cy="1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0" y="3124"/>
              <a:ext cx="227" cy="18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s-PE" sz="1200">
                  <a:latin typeface="Verdana" charset="0"/>
                </a:rPr>
                <a:t>62</a:t>
              </a:r>
              <a:endParaRPr lang="en-US" sz="1200">
                <a:latin typeface="Verdana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930" y="3350"/>
              <a:ext cx="227" cy="18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s-PE" sz="1200">
                  <a:latin typeface="Verdana" charset="0"/>
                </a:rPr>
                <a:t>12</a:t>
              </a:r>
              <a:endParaRPr lang="en-US" sz="1200">
                <a:latin typeface="Verdana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30" y="3576"/>
              <a:ext cx="227" cy="18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s-PE" sz="1200">
                  <a:latin typeface="Verdana" charset="0"/>
                </a:rPr>
                <a:t>82</a:t>
              </a:r>
              <a:endParaRPr lang="en-US" sz="1200">
                <a:latin typeface="Verdana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202" y="3124"/>
              <a:ext cx="1905" cy="18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s-PE" sz="1200">
                  <a:latin typeface="Verdana" charset="0"/>
                </a:rPr>
                <a:t>Facturación y cobranzas</a:t>
              </a:r>
              <a:endParaRPr lang="en-US" sz="1200">
                <a:latin typeface="Verdana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202" y="3351"/>
              <a:ext cx="1905" cy="18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s-PE" sz="1200">
                  <a:latin typeface="Verdana" charset="0"/>
                </a:rPr>
                <a:t>Matrícula</a:t>
              </a:r>
              <a:endParaRPr lang="en-US" sz="1200">
                <a:latin typeface="Verdana" charset="0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202" y="3576"/>
              <a:ext cx="1905" cy="180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s-PE" sz="1200">
                  <a:latin typeface="Verdana" charset="0"/>
                </a:rPr>
                <a:t>Adm. de usuarios y seguridad</a:t>
              </a:r>
              <a:endParaRPr lang="en-US" sz="1200">
                <a:latin typeface="Verdana" charset="0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885" y="2883"/>
              <a:ext cx="725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CC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s-ES" sz="1400">
                  <a:latin typeface="Verdana" charset="0"/>
                  <a:cs typeface="Lucida Sans Unicode" charset="0"/>
                </a:rPr>
                <a:t>Leyenda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839" y="2795"/>
              <a:ext cx="3991" cy="136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66367" y="1136711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algn="l" eaLnBrk="0" hangingPunct="0">
              <a:lnSpc>
                <a:spcPct val="93000"/>
              </a:lnSpc>
              <a:buClr>
                <a:srgbClr val="000000"/>
              </a:buClr>
            </a:pPr>
            <a:endParaRPr lang="es-ES" sz="2800" dirty="0" smtClean="0"/>
          </a:p>
          <a:p>
            <a:pPr algn="l" eaLnBrk="0" hangingPunct="0">
              <a:lnSpc>
                <a:spcPct val="93000"/>
              </a:lnSpc>
              <a:buClr>
                <a:srgbClr val="000000"/>
              </a:buClr>
            </a:pPr>
            <a:r>
              <a:rPr lang="es-ES" sz="2800" dirty="0" smtClean="0"/>
              <a:t>¿Cuándo?</a:t>
            </a:r>
          </a:p>
          <a:p>
            <a:pPr algn="l" eaLnBrk="0" hangingPunct="0">
              <a:lnSpc>
                <a:spcPct val="93000"/>
              </a:lnSpc>
              <a:buClr>
                <a:srgbClr val="000000"/>
              </a:buClr>
            </a:pPr>
            <a:r>
              <a:rPr lang="es-ES" sz="2800" dirty="0" smtClean="0"/>
              <a:t>Tableros </a:t>
            </a:r>
            <a:r>
              <a:rPr lang="es-ES" sz="2800" dirty="0"/>
              <a:t>de Control de Aplicaciones</a:t>
            </a:r>
            <a:br>
              <a:rPr lang="es-ES" sz="2800" dirty="0"/>
            </a:br>
            <a:endParaRPr lang="es-E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5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3375"/>
            <a:ext cx="8923337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2636838"/>
            <a:ext cx="8894762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9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pic>
        <p:nvPicPr>
          <p:cNvPr id="3" name="Picture 6" descr="imagen prioriza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632"/>
            <a:ext cx="9047081" cy="443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1104900"/>
            <a:ext cx="8839200" cy="62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algn="l" eaLnBrk="0" hangingPunct="0">
              <a:lnSpc>
                <a:spcPct val="93000"/>
              </a:lnSpc>
              <a:buClr>
                <a:srgbClr val="000000"/>
              </a:buClr>
              <a:buFont typeface="Arial" charset="0"/>
              <a:buNone/>
            </a:pPr>
            <a:r>
              <a:rPr lang="es-ES" dirty="0"/>
              <a:t>Cuadro de Control del Portafolio</a:t>
            </a:r>
            <a:br>
              <a:rPr lang="es-ES" dirty="0"/>
            </a:br>
            <a:endParaRPr lang="es-E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9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08148"/>
            <a:ext cx="8001000" cy="58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400" dirty="0" smtClean="0">
                <a:latin typeface="Book Antiqua" charset="0"/>
              </a:rPr>
              <a:t>Estimación de Esfuerzo</a:t>
            </a:r>
            <a:endParaRPr lang="es-ES" sz="2400" dirty="0">
              <a:latin typeface="Book Antiqua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909556"/>
            <a:ext cx="8001000" cy="327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000" dirty="0" smtClean="0">
                <a:latin typeface="Book Antiqua" charset="0"/>
              </a:rPr>
              <a:t>¿Cuánto tiempo tomará desarrollar cada producto ?</a:t>
            </a:r>
          </a:p>
          <a:p>
            <a:r>
              <a:rPr lang="es-PE" sz="2000" dirty="0" smtClean="0">
                <a:latin typeface="Book Antiqua" charset="0"/>
              </a:rPr>
              <a:t>¿Cuántas personas requiero para desarrollar cada producto?</a:t>
            </a:r>
          </a:p>
          <a:p>
            <a:r>
              <a:rPr lang="es-PE" sz="2000" dirty="0" smtClean="0">
                <a:latin typeface="Book Antiqua" charset="0"/>
              </a:rPr>
              <a:t>¿En cuánto tiempo necesito desarrollar cada producto? ¿Cuántas personas necesitaría?</a:t>
            </a:r>
            <a:endParaRPr lang="es-ES" sz="2000" dirty="0"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08148"/>
            <a:ext cx="8001000" cy="58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s-PE" sz="2400" dirty="0" smtClean="0">
                <a:latin typeface="Book Antiqua" charset="0"/>
              </a:rPr>
              <a:t>Estimación de Esfuerzo</a:t>
            </a:r>
            <a:endParaRPr lang="es-ES" sz="2400" dirty="0">
              <a:latin typeface="Book Antiqua" charset="0"/>
            </a:endParaRP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990600" y="3124200"/>
          <a:ext cx="69342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Imagen de mapa de bits" r:id="rId3" imgW="5668166" imgH="2419048" progId="Paint.Picture">
                  <p:embed/>
                </p:oleObj>
              </mc:Choice>
              <mc:Fallback>
                <p:oleObj name="Imagen de mapa de bits" r:id="rId3" imgW="5668166" imgH="241904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24200"/>
                        <a:ext cx="6934200" cy="304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040063" y="60404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s-ES" sz="1800">
              <a:latin typeface="Arial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679700" y="60404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s-ES" sz="1800">
              <a:latin typeface="Arial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905000" y="1905000"/>
            <a:ext cx="6705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s-PE" sz="1800" dirty="0">
                <a:latin typeface="Verdana" charset="0"/>
              </a:rPr>
              <a:t>  </a:t>
            </a:r>
            <a:r>
              <a:rPr lang="es-PE" dirty="0">
                <a:latin typeface="Verdana" charset="0"/>
              </a:rPr>
              <a:t>Método Karner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PE" dirty="0">
                <a:latin typeface="Verdana" charset="0"/>
              </a:rPr>
              <a:t> Juicio de Expertos</a:t>
            </a:r>
            <a:endParaRPr lang="es-ES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Administración del Portafolio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8313" y="981075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PE" sz="2400" dirty="0" smtClean="0">
                <a:latin typeface="Book Antiqua" charset="0"/>
              </a:rPr>
              <a:t>¿Por qué?</a:t>
            </a:r>
          </a:p>
          <a:p>
            <a:r>
              <a:rPr lang="es-PE" sz="2400" dirty="0" smtClean="0">
                <a:latin typeface="Book Antiqua" charset="0"/>
              </a:rPr>
              <a:t>Visión de TI</a:t>
            </a:r>
            <a:endParaRPr lang="es-ES" sz="2400" dirty="0">
              <a:latin typeface="Book Antiqua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31788" y="2333617"/>
            <a:ext cx="8137525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5pPr>
            <a:lvl6pPr marL="2743200" indent="-4572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6pPr>
            <a:lvl7pPr marL="3200400" indent="-4572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7pPr>
            <a:lvl8pPr marL="3657600" indent="-4572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8pPr>
            <a:lvl9pPr marL="4114800" indent="-4572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ook Antiqua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AutoNum type="arabicPeriod"/>
            </a:pPr>
            <a:r>
              <a:rPr lang="es-PE" sz="1600" dirty="0"/>
              <a:t>Objetivos</a:t>
            </a:r>
          </a:p>
          <a:p>
            <a:pPr algn="l" eaLnBrk="1" hangingPunct="1">
              <a:spcBef>
                <a:spcPct val="50000"/>
              </a:spcBef>
              <a:buFontTx/>
              <a:buAutoNum type="arabicPeriod"/>
            </a:pPr>
            <a:r>
              <a:rPr lang="es-PE" sz="1600" dirty="0"/>
              <a:t>Alcance</a:t>
            </a:r>
          </a:p>
          <a:p>
            <a:pPr algn="l" eaLnBrk="1" hangingPunct="1">
              <a:spcBef>
                <a:spcPct val="50000"/>
              </a:spcBef>
              <a:buFontTx/>
              <a:buAutoNum type="arabicPeriod"/>
            </a:pPr>
            <a:r>
              <a:rPr lang="es-PE" sz="1600" dirty="0"/>
              <a:t>Posicionamiento</a:t>
            </a:r>
          </a:p>
          <a:p>
            <a:pPr lvl="3" algn="l" eaLnBrk="1" hangingPunct="1">
              <a:spcBef>
                <a:spcPct val="50000"/>
              </a:spcBef>
              <a:buFontTx/>
              <a:buChar char="•"/>
            </a:pPr>
            <a:r>
              <a:rPr lang="es-PE" sz="1600" dirty="0"/>
              <a:t>Oportunidad de negocio</a:t>
            </a:r>
          </a:p>
          <a:p>
            <a:pPr lvl="3" algn="l" eaLnBrk="1" hangingPunct="1">
              <a:spcBef>
                <a:spcPct val="50000"/>
              </a:spcBef>
              <a:buFontTx/>
              <a:buChar char="•"/>
            </a:pPr>
            <a:r>
              <a:rPr lang="es-PE" sz="1600" dirty="0"/>
              <a:t>Alternativas del negocio</a:t>
            </a:r>
          </a:p>
          <a:p>
            <a:pPr lvl="3" algn="l" eaLnBrk="1" hangingPunct="1">
              <a:spcBef>
                <a:spcPct val="50000"/>
              </a:spcBef>
              <a:buFontTx/>
              <a:buChar char="•"/>
            </a:pPr>
            <a:r>
              <a:rPr lang="es-PE" sz="1600" dirty="0"/>
              <a:t>Descripción del producto</a:t>
            </a:r>
          </a:p>
          <a:p>
            <a:pPr algn="l" eaLnBrk="1" hangingPunct="1">
              <a:spcBef>
                <a:spcPct val="50000"/>
              </a:spcBef>
              <a:buFontTx/>
              <a:buAutoNum type="arabicPeriod"/>
            </a:pPr>
            <a:r>
              <a:rPr lang="es-PE" sz="1600" dirty="0"/>
              <a:t>Stakeholders y Usuarios</a:t>
            </a:r>
          </a:p>
          <a:p>
            <a:pPr algn="l" eaLnBrk="1" hangingPunct="1">
              <a:spcBef>
                <a:spcPct val="50000"/>
              </a:spcBef>
              <a:buFontTx/>
              <a:buAutoNum type="arabicPeriod"/>
            </a:pPr>
            <a:r>
              <a:rPr lang="es-PE" sz="1600" dirty="0"/>
              <a:t>Presentación del Producto</a:t>
            </a:r>
          </a:p>
          <a:p>
            <a:pPr algn="l" eaLnBrk="1" hangingPunct="1">
              <a:spcBef>
                <a:spcPct val="50000"/>
              </a:spcBef>
              <a:buFontTx/>
              <a:buAutoNum type="arabicPeriod"/>
            </a:pPr>
            <a:endParaRPr lang="es-PE" sz="1600" dirty="0"/>
          </a:p>
          <a:p>
            <a:pPr algn="l" eaLnBrk="1" hangingPunct="1">
              <a:spcBef>
                <a:spcPct val="50000"/>
              </a:spcBef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9320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 txBox="1">
            <a:spLocks/>
          </p:cNvSpPr>
          <p:nvPr/>
        </p:nvSpPr>
        <p:spPr bwMode="auto">
          <a:xfrm>
            <a:off x="0" y="1898664"/>
            <a:ext cx="9144000" cy="29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s-ES" altLang="es-PE" sz="2800" dirty="0" smtClean="0">
                <a:solidFill>
                  <a:srgbClr val="7272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402093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ctrTitle" idx="4294967295"/>
          </p:nvPr>
        </p:nvSpPr>
        <p:spPr>
          <a:xfrm>
            <a:off x="0" y="2286967"/>
            <a:ext cx="9254967" cy="2250101"/>
          </a:xfrm>
          <a:ln>
            <a:noFill/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lang="es-ES" altLang="es-PE" sz="4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850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0" y="1346200"/>
            <a:ext cx="8512108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 idx="4294967295"/>
          </p:nvPr>
        </p:nvSpPr>
        <p:spPr>
          <a:xfrm>
            <a:off x="0" y="-6289"/>
            <a:ext cx="8229600" cy="1143000"/>
          </a:xfrm>
        </p:spPr>
        <p:txBody>
          <a:bodyPr/>
          <a:lstStyle/>
          <a:p>
            <a:pPr algn="l" eaLnBrk="1" hangingPunct="1"/>
            <a:r>
              <a:rPr lang="es-ES" alt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altLang="es-PE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Gestión de Proyectos y Programas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751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¿Qué es un proyecto?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4" y="1638608"/>
            <a:ext cx="7694968" cy="43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15232</TotalTime>
  <Words>1120</Words>
  <Application>Microsoft Office PowerPoint</Application>
  <PresentationFormat>Presentación en pantalla (4:3)</PresentationFormat>
  <Paragraphs>273</Paragraphs>
  <Slides>73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4" baseType="lpstr">
      <vt:lpstr>ＭＳ Ｐゴシック</vt:lpstr>
      <vt:lpstr>ＭＳ Ｐゴシック</vt:lpstr>
      <vt:lpstr>Arial</vt:lpstr>
      <vt:lpstr>Book Antiqua</vt:lpstr>
      <vt:lpstr>Calibri</vt:lpstr>
      <vt:lpstr>Lucida Sans Unicode</vt:lpstr>
      <vt:lpstr>Mangal</vt:lpstr>
      <vt:lpstr>Verdana</vt:lpstr>
      <vt:lpstr>Wingdings</vt:lpstr>
      <vt:lpstr>Tema de Office</vt:lpstr>
      <vt:lpstr>Imagen de mapa de bits</vt:lpstr>
      <vt:lpstr>FUNDAMENTOS EN ARQUITECTURA EMPRESARIAL   Ingeniería de Sistemas de Información</vt:lpstr>
      <vt:lpstr>Presentación de PowerPoint</vt:lpstr>
      <vt:lpstr>1. LOGROS  FAE - Ingeniería de Sistemas de Información</vt:lpstr>
      <vt:lpstr>1. Logros</vt:lpstr>
      <vt:lpstr>2. Gestión de Proyectos y Programas FAE - Ingeniería de Sistemas de Información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2. Gestión de Proyectos y Programas</vt:lpstr>
      <vt:lpstr>3. Gestión de Riesgos FAE - Ingeniería de Sistemas de Información</vt:lpstr>
      <vt:lpstr>3. Gestión de Riesgos</vt:lpstr>
      <vt:lpstr>3. Gestión de Riesgos</vt:lpstr>
      <vt:lpstr>3. Gestión de Riesgos</vt:lpstr>
      <vt:lpstr>3. Gestión de Riesgos</vt:lpstr>
      <vt:lpstr>3. Gestión de Riesgos</vt:lpstr>
      <vt:lpstr>3. Gestión de Riesgos</vt:lpstr>
      <vt:lpstr>4. Administración del Portafolio FAE - Ingeniería de Sistemas de Información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4. Administración del Portafolio</vt:lpstr>
      <vt:lpstr>Presentación de PowerPoint</vt:lpstr>
      <vt:lpstr>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UPC</dc:creator>
  <cp:lastModifiedBy>Jimmy Armas Aguirre</cp:lastModifiedBy>
  <cp:revision>1125</cp:revision>
  <dcterms:created xsi:type="dcterms:W3CDTF">2013-09-03T17:21:04Z</dcterms:created>
  <dcterms:modified xsi:type="dcterms:W3CDTF">2018-10-29T14:57:44Z</dcterms:modified>
</cp:coreProperties>
</file>